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54"/>
  </p:notesMasterIdLst>
  <p:sldIdLst>
    <p:sldId id="790" r:id="rId4"/>
    <p:sldId id="622" r:id="rId5"/>
    <p:sldId id="623" r:id="rId6"/>
    <p:sldId id="625" r:id="rId7"/>
    <p:sldId id="624" r:id="rId8"/>
    <p:sldId id="832" r:id="rId9"/>
    <p:sldId id="833" r:id="rId10"/>
    <p:sldId id="264" r:id="rId11"/>
    <p:sldId id="265" r:id="rId12"/>
    <p:sldId id="827" r:id="rId13"/>
    <p:sldId id="828" r:id="rId14"/>
    <p:sldId id="829" r:id="rId15"/>
    <p:sldId id="830" r:id="rId16"/>
    <p:sldId id="831" r:id="rId17"/>
    <p:sldId id="286" r:id="rId18"/>
    <p:sldId id="835" r:id="rId19"/>
    <p:sldId id="834" r:id="rId20"/>
    <p:sldId id="467" r:id="rId21"/>
    <p:sldId id="392" r:id="rId22"/>
    <p:sldId id="784" r:id="rId23"/>
    <p:sldId id="416" r:id="rId24"/>
    <p:sldId id="417" r:id="rId25"/>
    <p:sldId id="418" r:id="rId26"/>
    <p:sldId id="422" r:id="rId27"/>
    <p:sldId id="423" r:id="rId28"/>
    <p:sldId id="426" r:id="rId29"/>
    <p:sldId id="419" r:id="rId30"/>
    <p:sldId id="427" r:id="rId31"/>
    <p:sldId id="774" r:id="rId32"/>
    <p:sldId id="775" r:id="rId33"/>
    <p:sldId id="776" r:id="rId34"/>
    <p:sldId id="794" r:id="rId35"/>
    <p:sldId id="802" r:id="rId36"/>
    <p:sldId id="824" r:id="rId37"/>
    <p:sldId id="825" r:id="rId38"/>
    <p:sldId id="836" r:id="rId39"/>
    <p:sldId id="809" r:id="rId40"/>
    <p:sldId id="795" r:id="rId41"/>
    <p:sldId id="797" r:id="rId42"/>
    <p:sldId id="799" r:id="rId43"/>
    <p:sldId id="800" r:id="rId44"/>
    <p:sldId id="801" r:id="rId45"/>
    <p:sldId id="798" r:id="rId46"/>
    <p:sldId id="458" r:id="rId47"/>
    <p:sldId id="658" r:id="rId48"/>
    <p:sldId id="826" r:id="rId49"/>
    <p:sldId id="626" r:id="rId50"/>
    <p:sldId id="815" r:id="rId51"/>
    <p:sldId id="627" r:id="rId52"/>
    <p:sldId id="628" r:id="rId5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76AF077F-AC59-45A9-B922-565F18DD3512}">
          <p14:sldIdLst>
            <p14:sldId id="790"/>
            <p14:sldId id="622"/>
            <p14:sldId id="623"/>
            <p14:sldId id="625"/>
            <p14:sldId id="624"/>
          </p14:sldIdLst>
        </p14:section>
        <p14:section name="Psychologie" id="{0F9B4948-9D33-487E-B9C8-BEE8DA5C8E33}">
          <p14:sldIdLst>
            <p14:sldId id="832"/>
            <p14:sldId id="833"/>
            <p14:sldId id="264"/>
            <p14:sldId id="265"/>
            <p14:sldId id="827"/>
            <p14:sldId id="828"/>
            <p14:sldId id="829"/>
            <p14:sldId id="830"/>
            <p14:sldId id="831"/>
            <p14:sldId id="286"/>
            <p14:sldId id="835"/>
            <p14:sldId id="834"/>
            <p14:sldId id="467"/>
          </p14:sldIdLst>
        </p14:section>
        <p14:section name="Perception" id="{B0F74623-9255-41EA-A873-00FDBA96171E}">
          <p14:sldIdLst>
            <p14:sldId id="392"/>
            <p14:sldId id="784"/>
            <p14:sldId id="416"/>
            <p14:sldId id="417"/>
            <p14:sldId id="418"/>
            <p14:sldId id="422"/>
            <p14:sldId id="423"/>
            <p14:sldId id="426"/>
            <p14:sldId id="419"/>
            <p14:sldId id="427"/>
            <p14:sldId id="774"/>
            <p14:sldId id="775"/>
            <p14:sldId id="776"/>
          </p14:sldIdLst>
        </p14:section>
        <p14:section name="Illusions" id="{E7242E4D-6569-4D73-B4BC-664C49650327}">
          <p14:sldIdLst>
            <p14:sldId id="794"/>
            <p14:sldId id="802"/>
            <p14:sldId id="824"/>
            <p14:sldId id="825"/>
            <p14:sldId id="836"/>
            <p14:sldId id="809"/>
          </p14:sldIdLst>
        </p14:section>
        <p14:section name="Gestalt" id="{543D7975-E084-4A20-939C-D6B08B99B077}">
          <p14:sldIdLst>
            <p14:sldId id="795"/>
            <p14:sldId id="797"/>
            <p14:sldId id="799"/>
            <p14:sldId id="800"/>
            <p14:sldId id="801"/>
            <p14:sldId id="798"/>
          </p14:sldIdLst>
        </p14:section>
        <p14:section name="Masque" id="{85FD4CD6-8CE9-4185-9A30-87FACB45569D}">
          <p14:sldIdLst>
            <p14:sldId id="458"/>
            <p14:sldId id="658"/>
          </p14:sldIdLst>
        </p14:section>
        <p14:section name="Fin" id="{8E661819-E712-4AA2-ACB5-1F463AE7DD34}">
          <p14:sldIdLst>
            <p14:sldId id="826"/>
            <p14:sldId id="626"/>
            <p14:sldId id="815"/>
            <p14:sldId id="627"/>
            <p14:sldId id="62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26" autoAdjust="0"/>
    <p:restoredTop sz="69224" autoAdjust="0"/>
  </p:normalViewPr>
  <p:slideViewPr>
    <p:cSldViewPr snapToGrid="0">
      <p:cViewPr varScale="1">
        <p:scale>
          <a:sx n="88" d="100"/>
          <a:sy n="88" d="100"/>
        </p:scale>
        <p:origin x="780" y="90"/>
      </p:cViewPr>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ableStyles" Target="tableStyle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2A3036-F9ED-413D-BC39-73306E87C915}" type="datetimeFigureOut">
              <a:rPr lang="fr-FR" smtClean="0"/>
              <a:t>14/03/2025</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C92FC2-4F00-4424-9EB7-C0BAC29E58DA}" type="slidenum">
              <a:rPr lang="fr-FR" smtClean="0"/>
              <a:t>‹#›</a:t>
            </a:fld>
            <a:endParaRPr lang="fr-FR"/>
          </a:p>
        </p:txBody>
      </p:sp>
    </p:spTree>
    <p:extLst>
      <p:ext uri="{BB962C8B-B14F-4D97-AF65-F5344CB8AC3E}">
        <p14:creationId xmlns:p14="http://schemas.microsoft.com/office/powerpoint/2010/main" val="3436362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nature.com/nature/journal/v399/n6732/full/399113a0.html"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www.nature.com/nature/journal/v404/n6774/full/404144a0.html#B3"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Avant de commencer, je tiens à communiquer que tous mes matériaux seront disponibles sur mon site web. Je fournirai non seulement les diapositives, mais aussi l’ensemble de PowerPoint avec toutes mes notes. Les notes correspondent, approximativement, à ce que je vais dire oralement. Ainsi, vous aurez une deuxième version écrite du cours, ce qui, je pense, sera très utile pour étudier. En effet, une chose que nous savons de la recherche sur l’apprentissage, c’est que voir le même matériel dans plusieurs contextes renforce l’apprentissage.</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4CF20D6-6B73-4CA1-9732-B606D42E3715}" type="slidenum">
              <a:rPr kumimoji="0" lang="fr-FR"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a:t>
            </a:fld>
            <a:endParaRPr kumimoji="0" lang="fr-FR"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951158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u="none" dirty="0"/>
              <a:t>Voici quelques autres exemples de fausses corrélations pour le plaisir. Ici, l’enfant dit: « </a:t>
            </a:r>
            <a:r>
              <a:rPr lang="fr-FR" sz="1200" dirty="0"/>
              <a:t>J’aimerais bien qu’ils arrêtent ce voyant de ceinture. A chaque fois qu’ils l’allument, ça bouge de partout. »</a:t>
            </a:r>
            <a:r>
              <a:rPr lang="fr-FR" u="none" dirty="0"/>
              <a:t> Il a mal interprété la direction de la causalité, pensant que la lumière provoque la turbulence plutôt que dans l’autre sens.</a:t>
            </a:r>
          </a:p>
        </p:txBody>
      </p:sp>
      <p:sp>
        <p:nvSpPr>
          <p:cNvPr id="4" name="Slide Number Placeholder 3"/>
          <p:cNvSpPr>
            <a:spLocks noGrp="1"/>
          </p:cNvSpPr>
          <p:nvPr>
            <p:ph type="sldNum" sz="quarter" idx="5"/>
          </p:nvPr>
        </p:nvSpPr>
        <p:spPr/>
        <p:txBody>
          <a:bodyPr/>
          <a:lstStyle/>
          <a:p>
            <a:fld id="{1BB92307-9376-49BE-BA4F-82FD790F5084}" type="slidenum">
              <a:rPr lang="en-CA" smtClean="0"/>
              <a:t>11</a:t>
            </a:fld>
            <a:endParaRPr lang="en-CA"/>
          </a:p>
        </p:txBody>
      </p:sp>
    </p:spTree>
    <p:extLst>
      <p:ext uri="{BB962C8B-B14F-4D97-AF65-F5344CB8AC3E}">
        <p14:creationId xmlns:p14="http://schemas.microsoft.com/office/powerpoint/2010/main" val="1888243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fr-FR" sz="1800" dirty="0">
                <a:effectLst/>
                <a:latin typeface="Times New Roman" panose="02020603050405020304" pitchFamily="18" charset="0"/>
                <a:ea typeface="Times New Roman" panose="02020603050405020304" pitchFamily="18" charset="0"/>
              </a:rPr>
              <a:t>Quelques exemples de corrélations étranges entre des variables dont il y a peu de chances qu’elles soient liées par une quelconque causalité (tiré du site « </a:t>
            </a:r>
            <a:r>
              <a:rPr lang="fr-FR" sz="1800" dirty="0" err="1">
                <a:effectLst/>
                <a:latin typeface="Times New Roman" panose="02020603050405020304" pitchFamily="18" charset="0"/>
                <a:ea typeface="Times New Roman" panose="02020603050405020304" pitchFamily="18" charset="0"/>
              </a:rPr>
              <a:t>spurious</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correlations</a:t>
            </a:r>
            <a:r>
              <a:rPr lang="fr-FR" sz="1800" dirty="0">
                <a:effectLst/>
                <a:latin typeface="Times New Roman" panose="02020603050405020304" pitchFamily="18" charset="0"/>
                <a:ea typeface="Times New Roman" panose="02020603050405020304" pitchFamily="18" charset="0"/>
              </a:rPr>
              <a:t> »). Les médias sur internet (et les complotistes) adorent rapporter des corrélations et les confondre avec des causalités. C'est parfois involontaire, mais c’est souvent dans des buts de manipulation.</a:t>
            </a:r>
            <a:endParaRPr lang="en-CA" sz="1800" dirty="0">
              <a:effectLst/>
              <a:latin typeface="Times New Roman" panose="02020603050405020304" pitchFamily="18" charset="0"/>
              <a:ea typeface="Times New Roman" panose="02020603050405020304" pitchFamily="18" charset="0"/>
            </a:endParaRPr>
          </a:p>
          <a:p>
            <a:pPr algn="l"/>
            <a:r>
              <a:rPr lang="fr-FR" sz="1800" dirty="0">
                <a:effectLst/>
                <a:latin typeface="Times New Roman" panose="02020603050405020304" pitchFamily="18" charset="0"/>
                <a:ea typeface="Times New Roman" panose="02020603050405020304" pitchFamily="18" charset="0"/>
              </a:rPr>
              <a:t>--Le nombre de divorce dans l’état du Maine est très fortement corrélé avec la quantité de margarine consommée par les Américains. La véritable cause de cette corrélation est le temps. Au fil des ans, nous mangeons de moins en moins de margarine. En même temps, au fil des ans, le nombre de divorces a diminué.</a:t>
            </a:r>
          </a:p>
          <a:p>
            <a:pPr algn="l"/>
            <a:r>
              <a:rPr lang="fr-FR" sz="1800" dirty="0">
                <a:effectLst/>
                <a:latin typeface="Times New Roman" panose="02020603050405020304" pitchFamily="18" charset="0"/>
                <a:ea typeface="Times New Roman" panose="02020603050405020304" pitchFamily="18" charset="0"/>
              </a:rPr>
              <a:t>--Le nombre de personnes qui se noient en tombant dans les piscines et le nombre de films dans lesquels Nicolas Cage apparait). Pourquoi cette corrélation? Qui sait. Mais ce n’est bien sûr pas causal.</a:t>
            </a:r>
          </a:p>
          <a:p>
            <a:pPr algn="l"/>
            <a:r>
              <a:rPr lang="fr-FR" sz="1800" u="sng" dirty="0">
                <a:effectLst/>
                <a:latin typeface="Times New Roman" panose="02020603050405020304" pitchFamily="18" charset="0"/>
                <a:ea typeface="Times New Roman" panose="02020603050405020304" pitchFamily="18" charset="0"/>
              </a:rPr>
              <a:t>--Autres exemples:</a:t>
            </a:r>
          </a:p>
          <a:p>
            <a:pPr algn="l"/>
            <a:r>
              <a:rPr lang="fr-FR" sz="1800" u="sng" dirty="0">
                <a:effectLst/>
                <a:latin typeface="Times New Roman" panose="02020603050405020304" pitchFamily="18" charset="0"/>
                <a:ea typeface="Times New Roman" panose="02020603050405020304" pitchFamily="18" charset="0"/>
              </a:rPr>
              <a:t>--Le chiffre d'affaires annuel des centres commerciaux américains et le nombre annuel de doctorats en informatique.</a:t>
            </a:r>
          </a:p>
          <a:p>
            <a:pPr algn="l"/>
            <a:r>
              <a:rPr lang="fr-FR" sz="1800" u="sng" dirty="0">
                <a:effectLst/>
                <a:latin typeface="Times New Roman" panose="02020603050405020304" pitchFamily="18" charset="0"/>
                <a:ea typeface="Times New Roman" panose="02020603050405020304" pitchFamily="18" charset="0"/>
              </a:rPr>
              <a:t>--Le nombre de lancement d’engin spatiaux non-commerciaux dans le monde (satellites militaires par exemple) et le nombre de thèse annuel en sociologie aux US).</a:t>
            </a:r>
            <a:endParaRPr lang="en-CA" u="sng" dirty="0"/>
          </a:p>
        </p:txBody>
      </p:sp>
      <p:sp>
        <p:nvSpPr>
          <p:cNvPr id="4" name="Slide Number Placeholder 3"/>
          <p:cNvSpPr>
            <a:spLocks noGrp="1"/>
          </p:cNvSpPr>
          <p:nvPr>
            <p:ph type="sldNum" sz="quarter" idx="5"/>
          </p:nvPr>
        </p:nvSpPr>
        <p:spPr/>
        <p:txBody>
          <a:bodyPr/>
          <a:lstStyle/>
          <a:p>
            <a:fld id="{1BB92307-9376-49BE-BA4F-82FD790F5084}" type="slidenum">
              <a:rPr lang="en-CA" smtClean="0"/>
              <a:t>12</a:t>
            </a:fld>
            <a:endParaRPr lang="en-CA"/>
          </a:p>
        </p:txBody>
      </p:sp>
    </p:spTree>
    <p:extLst>
      <p:ext uri="{BB962C8B-B14F-4D97-AF65-F5344CB8AC3E}">
        <p14:creationId xmlns:p14="http://schemas.microsoft.com/office/powerpoint/2010/main" val="48412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dirty="0">
                <a:effectLst/>
                <a:latin typeface="Times New Roman" panose="02020603050405020304" pitchFamily="18" charset="0"/>
                <a:ea typeface="Times New Roman" panose="02020603050405020304" pitchFamily="18" charset="0"/>
              </a:rPr>
              <a:t>Dans une publication mal documentée et non répliquée, certains ont trouvé une corrélation entre les vaccins et l’autisme. Mais ici on voit une corrélation entre la consommation de la nourriture bio et le nombre de diagnoses de l’autisme. Alors que la vraie cause de l’autisme n’est pas les vaccins, mais la nourriture bio! Bien sûr, ce n’est ni l’un ni l’autre. Encore une fois, la vraie casse est le temps. Avec le temps, nous mangeons de plus en plus d’aliments bio. Aussi avec le temps, nous diagnostiquons mieux l’autisme. Il n’y a pas vraiment plus de cas d’autisme, mais nous le diagnostiquons mieux.</a:t>
            </a:r>
            <a:endParaRPr lang="en-CA" sz="1800" b="0" dirty="0">
              <a:effectLst/>
              <a:latin typeface="Times New Roman" panose="02020603050405020304" pitchFamily="18" charset="0"/>
              <a:ea typeface="Times New Roman" panose="02020603050405020304" pitchFamily="18" charset="0"/>
            </a:endParaRPr>
          </a:p>
          <a:p>
            <a:pPr algn="l"/>
            <a:r>
              <a:rPr lang="fr-FR" sz="1800" u="sng" dirty="0">
                <a:effectLst/>
                <a:latin typeface="Times New Roman" panose="02020603050405020304" pitchFamily="18" charset="0"/>
                <a:ea typeface="Times New Roman" panose="02020603050405020304" pitchFamily="18" charset="0"/>
              </a:rPr>
              <a:t>--Autres exemples…</a:t>
            </a:r>
          </a:p>
          <a:p>
            <a:pPr algn="l"/>
            <a:r>
              <a:rPr lang="fr-FR" sz="1800" u="sng" dirty="0">
                <a:effectLst/>
                <a:latin typeface="Times New Roman" panose="02020603050405020304" pitchFamily="18" charset="0"/>
                <a:ea typeface="Times New Roman" panose="02020603050405020304" pitchFamily="18" charset="0"/>
              </a:rPr>
              <a:t>--Le nombre de voiture japonais vendues aux US et le nombre de suicide par crash en voiture.</a:t>
            </a:r>
            <a:endParaRPr lang="fr-FR" sz="1800" b="1" u="sng" dirty="0">
              <a:effectLst/>
              <a:latin typeface="Times New Roman" panose="02020603050405020304" pitchFamily="18" charset="0"/>
              <a:ea typeface="Times New Roman" panose="02020603050405020304" pitchFamily="18" charset="0"/>
            </a:endParaRPr>
          </a:p>
          <a:p>
            <a:pPr algn="l"/>
            <a:r>
              <a:rPr lang="fr-FR" sz="1800" b="0" u="sng" dirty="0">
                <a:effectLst/>
                <a:latin typeface="Times New Roman" panose="02020603050405020304" pitchFamily="18" charset="0"/>
                <a:ea typeface="Times New Roman" panose="02020603050405020304" pitchFamily="18" charset="0"/>
              </a:rPr>
              <a:t>--Plus les Etats-Unis importent de citrons du Mexique et plus les accidents sur autoroute diminuent!</a:t>
            </a:r>
          </a:p>
          <a:p>
            <a:pPr algn="l"/>
            <a:r>
              <a:rPr lang="fr-FR" sz="1800" b="0" u="sng" dirty="0">
                <a:effectLst/>
                <a:latin typeface="Times New Roman" panose="02020603050405020304" pitchFamily="18" charset="0"/>
                <a:ea typeface="Times New Roman" panose="02020603050405020304" pitchFamily="18" charset="0"/>
              </a:rPr>
              <a:t>--Il y a une corrélation entre le nombre de prix Nobel remporté par un pays et la quantité annuelle de chocolat ingérée par habitant! Mais il y a le même genre de corrélations avec le nombre de serial killer par pays!</a:t>
            </a:r>
          </a:p>
        </p:txBody>
      </p:sp>
      <p:sp>
        <p:nvSpPr>
          <p:cNvPr id="4" name="Slide Number Placeholder 3"/>
          <p:cNvSpPr>
            <a:spLocks noGrp="1"/>
          </p:cNvSpPr>
          <p:nvPr>
            <p:ph type="sldNum" sz="quarter" idx="5"/>
          </p:nvPr>
        </p:nvSpPr>
        <p:spPr/>
        <p:txBody>
          <a:bodyPr/>
          <a:lstStyle/>
          <a:p>
            <a:fld id="{1BB92307-9376-49BE-BA4F-82FD790F5084}" type="slidenum">
              <a:rPr lang="en-CA" smtClean="0"/>
              <a:t>13</a:t>
            </a:fld>
            <a:endParaRPr lang="en-CA"/>
          </a:p>
        </p:txBody>
      </p:sp>
    </p:spTree>
    <p:extLst>
      <p:ext uri="{BB962C8B-B14F-4D97-AF65-F5344CB8AC3E}">
        <p14:creationId xmlns:p14="http://schemas.microsoft.com/office/powerpoint/2010/main" val="1168352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fr-FR" sz="1800" b="0" dirty="0">
                <a:effectLst/>
                <a:latin typeface="Times New Roman" panose="02020603050405020304" pitchFamily="18" charset="0"/>
                <a:ea typeface="Times New Roman" panose="02020603050405020304" pitchFamily="18" charset="0"/>
              </a:rPr>
              <a:t>Ces exemples sont farfelus mais si on observe une corrélation, il est facile de mal l’interpréter.</a:t>
            </a:r>
          </a:p>
          <a:p>
            <a:pPr algn="l"/>
            <a:r>
              <a:rPr lang="fr-FR" sz="1800" b="0" dirty="0">
                <a:effectLst/>
                <a:latin typeface="Times New Roman" panose="02020603050405020304" pitchFamily="18" charset="0"/>
                <a:ea typeface="Times New Roman" panose="02020603050405020304" pitchFamily="18" charset="0"/>
              </a:rPr>
              <a:t>--Même les experts peuvent faire ce type d’erreur. Par exemple, voici un extrait d’un article du site </a:t>
            </a:r>
            <a:r>
              <a:rPr lang="fr-FR" sz="1800" b="0" dirty="0" err="1">
                <a:effectLst/>
                <a:latin typeface="Times New Roman" panose="02020603050405020304" pitchFamily="18" charset="0"/>
                <a:ea typeface="Times New Roman" panose="02020603050405020304" pitchFamily="18" charset="0"/>
              </a:rPr>
              <a:t>Lemonde</a:t>
            </a:r>
            <a:r>
              <a:rPr lang="fr-FR" sz="1800" b="0" dirty="0">
                <a:effectLst/>
                <a:latin typeface="Times New Roman" panose="02020603050405020304" pitchFamily="18" charset="0"/>
                <a:ea typeface="Times New Roman" panose="02020603050405020304" pitchFamily="18" charset="0"/>
              </a:rPr>
              <a:t>.</a:t>
            </a:r>
          </a:p>
          <a:p>
            <a:pPr algn="l"/>
            <a:r>
              <a:rPr lang="fr-FR" sz="1800" b="1" dirty="0">
                <a:solidFill>
                  <a:srgbClr val="000000"/>
                </a:solidFill>
                <a:effectLst/>
                <a:latin typeface="Arial" panose="020B0604020202020204" pitchFamily="34" charset="0"/>
                <a:ea typeface="Times New Roman" panose="02020603050405020304" pitchFamily="18" charset="0"/>
              </a:rPr>
              <a:t>Même si les chercheurs, </a:t>
            </a:r>
            <a:r>
              <a:rPr lang="fr-FR" sz="1800" dirty="0">
                <a:solidFill>
                  <a:srgbClr val="000000"/>
                </a:solidFill>
                <a:effectLst/>
                <a:latin typeface="Arial" panose="020B0604020202020204" pitchFamily="34" charset="0"/>
                <a:ea typeface="Times New Roman" panose="02020603050405020304" pitchFamily="18" charset="0"/>
              </a:rPr>
              <a:t>de par leur formation, sont habitués à se méfier du passage hâtif de la corrélation au lien de cause à effet, il arrive parfois qu’ils se laissent prendre au piège. J’ai ainsi le souvenir d’une étude </a:t>
            </a:r>
            <a:r>
              <a:rPr lang="fr-FR" sz="1800" u="none" strike="noStrike" dirty="0">
                <a:solidFill>
                  <a:srgbClr val="003366"/>
                </a:solidFill>
                <a:effectLst/>
                <a:latin typeface="Arial" panose="020B0604020202020204" pitchFamily="34" charset="0"/>
                <a:ea typeface="Times New Roman" panose="02020603050405020304" pitchFamily="18" charset="0"/>
                <a:hlinkClick r:id="rId3"/>
              </a:rPr>
              <a:t>parue dans </a:t>
            </a:r>
            <a:r>
              <a:rPr lang="fr-FR" sz="1800" i="1" u="none" strike="noStrike" dirty="0">
                <a:solidFill>
                  <a:srgbClr val="003366"/>
                </a:solidFill>
                <a:effectLst/>
                <a:latin typeface="Arial" panose="020B0604020202020204" pitchFamily="34" charset="0"/>
                <a:ea typeface="Times New Roman" panose="02020603050405020304" pitchFamily="18" charset="0"/>
                <a:hlinkClick r:id="rId3"/>
              </a:rPr>
              <a:t>Nature</a:t>
            </a:r>
            <a:r>
              <a:rPr lang="fr-FR" sz="1800" u="none" strike="noStrike" dirty="0">
                <a:solidFill>
                  <a:srgbClr val="003366"/>
                </a:solidFill>
                <a:effectLst/>
                <a:latin typeface="Arial" panose="020B0604020202020204" pitchFamily="34" charset="0"/>
                <a:ea typeface="Times New Roman" panose="02020603050405020304" pitchFamily="18" charset="0"/>
                <a:hlinkClick r:id="rId3"/>
              </a:rPr>
              <a:t> en 1999</a:t>
            </a:r>
            <a:r>
              <a:rPr lang="fr-FR" sz="1800" dirty="0">
                <a:solidFill>
                  <a:srgbClr val="000000"/>
                </a:solidFill>
                <a:effectLst/>
                <a:latin typeface="Arial" panose="020B0604020202020204" pitchFamily="34" charset="0"/>
                <a:ea typeface="Times New Roman" panose="02020603050405020304" pitchFamily="18" charset="0"/>
              </a:rPr>
              <a:t> montrant que les petits enfants s’endormant avec la lumière allumée étaient souvent plus myopes que les autres. D’où une campagne médiatique pour prévenir des méfaits des veilleuses. N’ayant pu confirmer ce résultat, d’autres scientifiques se sont attaqués autrement au problème et </a:t>
            </a:r>
            <a:r>
              <a:rPr lang="fr-FR" sz="1800" u="none" strike="noStrike" dirty="0">
                <a:solidFill>
                  <a:srgbClr val="003366"/>
                </a:solidFill>
                <a:effectLst/>
                <a:latin typeface="Arial" panose="020B0604020202020204" pitchFamily="34" charset="0"/>
                <a:ea typeface="Times New Roman" panose="02020603050405020304" pitchFamily="18" charset="0"/>
                <a:hlinkClick r:id="rId4"/>
              </a:rPr>
              <a:t>se sont rendus compte, quelques mois plus tard,</a:t>
            </a:r>
            <a:r>
              <a:rPr lang="fr-FR" sz="1800" dirty="0">
                <a:solidFill>
                  <a:srgbClr val="000000"/>
                </a:solidFill>
                <a:effectLst/>
                <a:latin typeface="Arial" panose="020B0604020202020204" pitchFamily="34" charset="0"/>
                <a:ea typeface="Times New Roman" panose="02020603050405020304" pitchFamily="18" charset="0"/>
              </a:rPr>
              <a:t> que c’était dans les familles où les parents étaient myopes que l’on laissait plus volontiers la lumière dans la chambre des enfants. La myopie étant essentiellement héréditaire, la corrélation s’expliquait d’une tout autre manière…</a:t>
            </a:r>
            <a:endParaRPr lang="en-CA"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BB92307-9376-49BE-BA4F-82FD790F5084}" type="slidenum">
              <a:rPr lang="en-CA" smtClean="0"/>
              <a:t>14</a:t>
            </a:fld>
            <a:endParaRPr lang="en-CA"/>
          </a:p>
        </p:txBody>
      </p:sp>
    </p:spTree>
    <p:extLst>
      <p:ext uri="{BB962C8B-B14F-4D97-AF65-F5344CB8AC3E}">
        <p14:creationId xmlns:p14="http://schemas.microsoft.com/office/powerpoint/2010/main" val="3415417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Bref... CORRELATION n’est PAS CAUSALITE!
« Cela continue de se produire. Quel est le poids des chats? »</a:t>
            </a:r>
          </a:p>
        </p:txBody>
      </p:sp>
      <p:sp>
        <p:nvSpPr>
          <p:cNvPr id="4" name="Slide Number Placeholder 3"/>
          <p:cNvSpPr>
            <a:spLocks noGrp="1"/>
          </p:cNvSpPr>
          <p:nvPr>
            <p:ph type="sldNum" sz="quarter" idx="5"/>
          </p:nvPr>
        </p:nvSpPr>
        <p:spPr/>
        <p:txBody>
          <a:bodyPr/>
          <a:lstStyle/>
          <a:p>
            <a:fld id="{1BB92307-9376-49BE-BA4F-82FD790F5084}" type="slidenum">
              <a:rPr lang="en-CA" smtClean="0"/>
              <a:t>15</a:t>
            </a:fld>
            <a:endParaRPr lang="en-CA"/>
          </a:p>
        </p:txBody>
      </p:sp>
    </p:spTree>
    <p:extLst>
      <p:ext uri="{BB962C8B-B14F-4D97-AF65-F5344CB8AC3E}">
        <p14:creationId xmlns:p14="http://schemas.microsoft.com/office/powerpoint/2010/main" val="356012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fr-FR" sz="1200" dirty="0">
                <a:effectLst/>
                <a:latin typeface="Times New Roman" panose="02020603050405020304" pitchFamily="18" charset="0"/>
                <a:ea typeface="Times New Roman" panose="02020603050405020304" pitchFamily="18" charset="0"/>
              </a:rPr>
              <a:t>Quel est le problème? Souvent chez les non-experts (ou chez les experts), il y a </a:t>
            </a:r>
            <a:r>
              <a:rPr lang="fr-FR" sz="1200" b="1" dirty="0">
                <a:effectLst/>
                <a:latin typeface="Times New Roman" panose="02020603050405020304" pitchFamily="18" charset="0"/>
                <a:ea typeface="Times New Roman" panose="02020603050405020304" pitchFamily="18" charset="0"/>
              </a:rPr>
              <a:t>illusion de concomitance</a:t>
            </a:r>
            <a:r>
              <a:rPr lang="fr-FR" sz="1200" dirty="0">
                <a:effectLst/>
                <a:latin typeface="Times New Roman" panose="02020603050405020304" pitchFamily="18" charset="0"/>
                <a:ea typeface="Times New Roman" panose="02020603050405020304" pitchFamily="18" charset="0"/>
              </a:rPr>
              <a:t>. Le cerveau humain est câblé pour penser que lorsque deux choses sont concomitantes (i.e., deux phénomènes sont observés souvent au même moment et/ou au même endroit), la seconde a du être causée par la première. C’est possible et c’est ce qu’on cherche à découvrir et comprendre en science mais c’est loin d’être toujours le cas. La corrélation peut s’expliquer par une pure coïncidence.</a:t>
            </a:r>
            <a:endParaRPr lang="en-CA" sz="1200" dirty="0">
              <a:effectLst/>
              <a:latin typeface="Times New Roman" panose="02020603050405020304" pitchFamily="18" charset="0"/>
              <a:ea typeface="Times New Roman" panose="02020603050405020304" pitchFamily="18" charset="0"/>
            </a:endParaRPr>
          </a:p>
          <a:p>
            <a:pPr algn="l"/>
            <a:r>
              <a:rPr lang="fr-FR" sz="1200" dirty="0">
                <a:effectLst/>
                <a:latin typeface="Times New Roman" panose="02020603050405020304" pitchFamily="18" charset="0"/>
                <a:ea typeface="Times New Roman" panose="02020603050405020304" pitchFamily="18" charset="0"/>
              </a:rPr>
              <a:t>Ainsi trouver des explications par la méthode de l’observation est très limité. La psychologie utilisera donc plutôt la méthode d’expérimentation dont le pouvoir explicatif est incomparablement plus fort. A</a:t>
            </a:r>
            <a:r>
              <a:rPr lang="fr-FR" sz="1200" dirty="0">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fr-FR" sz="1200" dirty="0">
                <a:effectLst/>
                <a:latin typeface="Times New Roman" panose="02020603050405020304" pitchFamily="18" charset="0"/>
                <a:ea typeface="Times New Roman" panose="02020603050405020304" pitchFamily="18" charset="0"/>
              </a:rPr>
              <a:t> B (ou B a été causé par A).</a:t>
            </a:r>
            <a:endParaRPr lang="en-CA" sz="12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6C92FC2-4F00-4424-9EB7-C0BAC29E58DA}" type="slidenum">
              <a:rPr lang="fr-FR" smtClean="0"/>
              <a:t>16</a:t>
            </a:fld>
            <a:endParaRPr lang="fr-FR"/>
          </a:p>
        </p:txBody>
      </p:sp>
    </p:spTree>
    <p:extLst>
      <p:ext uri="{BB962C8B-B14F-4D97-AF65-F5344CB8AC3E}">
        <p14:creationId xmlns:p14="http://schemas.microsoft.com/office/powerpoint/2010/main" val="1310638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Dans la recherche expérimentale, nous </a:t>
            </a:r>
            <a:r>
              <a:rPr lang="fr-FR" i="1" dirty="0"/>
              <a:t>manipulerons</a:t>
            </a:r>
            <a:r>
              <a:rPr lang="fr-FR" dirty="0"/>
              <a:t> directement une variable, ce que nous appelons une </a:t>
            </a:r>
            <a:r>
              <a:rPr lang="fr-FR" b="1" i="0" dirty="0"/>
              <a:t>variable indépendante</a:t>
            </a:r>
            <a:r>
              <a:rPr lang="fr-FR" dirty="0"/>
              <a:t>, et nous mesurerons un résultat (e.g</a:t>
            </a:r>
            <a:r>
              <a:rPr lang="fr-FR"/>
              <a:t>., un </a:t>
            </a:r>
            <a:r>
              <a:rPr lang="fr-FR" dirty="0"/>
              <a:t>comportement), quelque chose que nous appelons une </a:t>
            </a:r>
            <a:r>
              <a:rPr lang="fr-FR" b="1" dirty="0"/>
              <a:t>variable dépendante</a:t>
            </a:r>
            <a:r>
              <a:rPr lang="fr-FR" dirty="0"/>
              <a:t>.</a:t>
            </a:r>
          </a:p>
          <a:p>
            <a:r>
              <a:rPr lang="fr-FR" dirty="0"/>
              <a:t>--Par exemple, si nous réutilisons l’exemple de l’effet du sommeil sur la réussite à l’examen, nous pourrions demander à un groupe de participants (sélectionnés au hasard) de dormir une nuit complète avant un examen. Et nous demanderons à un autre groupe de ne pas dormir (peut-être pas une étude éthique). Ensuite, nous pouvons comparer les résultats de l’examen pour les deux groupes. Si le groupe qui a dormi a des résultats d’examen statistiquement plus élevés que l’autre groupe, alors nous pouvons conclure que le sommeil aide. Si nous manipulons cette variable, nous savons donc qu’il ne s’agit pas seulement d’une corrélation, mais plutôt d’une causalité.</a:t>
            </a:r>
          </a:p>
          <a:p>
            <a:r>
              <a:rPr lang="fr-FR" dirty="0"/>
              <a:t>--Ou comme une autre version de cette étude, nous pourrions laisser les deux groupes dormir, mais manipuler le nombre d’heures de sommeil, par exemple, 8 heures pour un groupe et 4 pour l’autre.</a:t>
            </a:r>
          </a:p>
          <a:p>
            <a:r>
              <a:rPr lang="fr-FR" dirty="0"/>
              <a:t>--Ou dans un contexte médical, nous pourrions comparer deux groupes, l’un qui prend un nouveau médicament et l’autre qui prend un placebo. Nous pouvons ensuite comparer les symptômes pour voir si le groupe qui prend le médicament s’est amélioré davantage que le groupe témoin placebo.</a:t>
            </a:r>
          </a:p>
        </p:txBody>
      </p:sp>
      <p:sp>
        <p:nvSpPr>
          <p:cNvPr id="4" name="Slide Number Placeholder 3"/>
          <p:cNvSpPr>
            <a:spLocks noGrp="1"/>
          </p:cNvSpPr>
          <p:nvPr>
            <p:ph type="sldNum" sz="quarter" idx="5"/>
          </p:nvPr>
        </p:nvSpPr>
        <p:spPr/>
        <p:txBody>
          <a:bodyPr/>
          <a:lstStyle/>
          <a:p>
            <a:fld id="{36C92FC2-4F00-4424-9EB7-C0BAC29E58DA}" type="slidenum">
              <a:rPr lang="fr-FR" smtClean="0"/>
              <a:t>17</a:t>
            </a:fld>
            <a:endParaRPr lang="fr-FR"/>
          </a:p>
        </p:txBody>
      </p:sp>
    </p:spTree>
    <p:extLst>
      <p:ext uri="{BB962C8B-B14F-4D97-AF65-F5344CB8AC3E}">
        <p14:creationId xmlns:p14="http://schemas.microsoft.com/office/powerpoint/2010/main" val="11365326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0" i="0" u="none" dirty="0"/>
              <a:t>Tous les domaines de la psychologie cognitive, d’une manière ou d’une autre, impliquent l’étude de la façon dont nous traitons l’information que nous recevons de l’environnement, des sens. Nous pouvons penser à différents domaines de recherche en psychologie comme l’étude de différents niveaux de ce traitement de l’information, du traitement initial des données sensorielles, au stockage et à la récupération d’informations significatives de la mémoire à long terme, aux processus actifs de raisonnement et de pensée supérieure. Spécifiquement:
</a:t>
            </a:r>
            <a:r>
              <a:rPr lang="fr-FR" b="1" i="1" u="none" dirty="0"/>
              <a:t>La perception</a:t>
            </a:r>
            <a:r>
              <a:rPr lang="fr-FR" b="0" i="0" u="none" dirty="0"/>
              <a:t> → implique l’extraction de l’information, le traitement initial des entrées sensorielles.</a:t>
            </a:r>
          </a:p>
          <a:p>
            <a:r>
              <a:rPr lang="fr-FR" b="1" i="1" u="none" dirty="0"/>
              <a:t>Attention</a:t>
            </a:r>
            <a:r>
              <a:rPr lang="fr-FR" b="0" i="0" u="none" dirty="0"/>
              <a:t> → implique la sélection de l’information pertinente. C’est-à-dire une sorte de décision sur les informations qui doivent être traitées plus en détail et celles qui peuvent être ignorées.
</a:t>
            </a:r>
            <a:r>
              <a:rPr lang="fr-FR" b="1" i="1" u="none" dirty="0"/>
              <a:t>La mémoire</a:t>
            </a:r>
            <a:r>
              <a:rPr lang="fr-FR" b="0" i="0" u="none" dirty="0"/>
              <a:t> → implique le stockage et la récupération de l’information.</a:t>
            </a:r>
          </a:p>
          <a:p>
            <a:r>
              <a:rPr lang="fr-FR" b="1" i="1" u="none" dirty="0"/>
              <a:t>Apprentissage</a:t>
            </a:r>
            <a:r>
              <a:rPr lang="fr-FR" b="0" i="0" u="none" dirty="0"/>
              <a:t> → implique la représentation de systèmes complexes d’information.
</a:t>
            </a:r>
            <a:r>
              <a:rPr lang="fr-FR" b="1" i="1" u="none" dirty="0"/>
              <a:t>Le langage</a:t>
            </a:r>
            <a:r>
              <a:rPr lang="fr-FR" b="0" i="0" u="none" dirty="0"/>
              <a:t> → est utilisé pour communiquer des informations, pour partager ou recevoir des connaissances avec d’autres personnes.
</a:t>
            </a:r>
            <a:r>
              <a:rPr lang="fr-FR" b="1" i="1" u="none" dirty="0"/>
              <a:t>La raisonnement</a:t>
            </a:r>
            <a:r>
              <a:rPr lang="fr-FR" b="0" i="0" u="none" dirty="0"/>
              <a:t> → implique l’exploitation des informations, c’est-à-dire prendre des informations, combiner des informations et les utiliser pour créer de nouvelles connaissances.
</a:t>
            </a:r>
            <a:r>
              <a:rPr lang="fr-FR" b="1" i="1" u="none" dirty="0"/>
              <a:t>La r</a:t>
            </a:r>
            <a:r>
              <a:rPr lang="fr-FR" sz="1200" b="1" i="1" u="none" dirty="0">
                <a:solidFill>
                  <a:prstClr val="black"/>
                </a:solidFill>
                <a:latin typeface="Calibri"/>
              </a:rPr>
              <a:t>ésolution de problèmes</a:t>
            </a:r>
            <a:r>
              <a:rPr lang="fr-FR" sz="1200" b="0" i="0" u="none" dirty="0">
                <a:solidFill>
                  <a:prstClr val="black"/>
                </a:solidFill>
                <a:latin typeface="Calibri"/>
              </a:rPr>
              <a:t> </a:t>
            </a:r>
            <a:r>
              <a:rPr lang="fr-FR" b="0" i="0" u="none" dirty="0"/>
              <a:t>→ nécessite la planification du traitement de l’information, de prendre les informations dont nous disposons et de déterminer un moyen de résoudre le problème.</a:t>
            </a:r>
          </a:p>
        </p:txBody>
      </p:sp>
      <p:sp>
        <p:nvSpPr>
          <p:cNvPr id="4" name="Slide Number Placeholder 3"/>
          <p:cNvSpPr>
            <a:spLocks noGrp="1"/>
          </p:cNvSpPr>
          <p:nvPr>
            <p:ph type="sldNum" sz="quarter" idx="5"/>
          </p:nvPr>
        </p:nvSpPr>
        <p:spPr/>
        <p:txBody>
          <a:bodyPr/>
          <a:lstStyle/>
          <a:p>
            <a:fld id="{36C92FC2-4F00-4424-9EB7-C0BAC29E58DA}" type="slidenum">
              <a:rPr lang="fr-FR" smtClean="0"/>
              <a:t>18</a:t>
            </a:fld>
            <a:endParaRPr lang="fr-FR"/>
          </a:p>
        </p:txBody>
      </p:sp>
    </p:spTree>
    <p:extLst>
      <p:ext uri="{BB962C8B-B14F-4D97-AF65-F5344CB8AC3E}">
        <p14:creationId xmlns:p14="http://schemas.microsoft.com/office/powerpoint/2010/main" val="23985270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La perception</a:t>
            </a:r>
          </a:p>
          <a:p>
            <a:r>
              <a:rPr lang="fr-FR" dirty="0"/>
              <a:t>Comme un musée, notre corps est bardé de capteurs qui renseignent le cerveau sur ce qui se passe à l’extérieur comme à l’intérieur de notre organisme. Certains de ces dispositifs de détection sont « automatiques », inconscients (récepteurs de la pression sanguine, récepteurs du taux de sucre, récepteurs des muscles et tendons, etc.) mais d’autres éveillent des sensations conscientes, parfois « descriptibles » qui, pour cette raison, sont étudiées en psychologie. Ces sensations correspondent approximativement aux cinq sens traditionnels: toucher, goût, odorat, audition et vision.</a:t>
            </a:r>
          </a:p>
          <a:p>
            <a:r>
              <a:rPr lang="fr-FR" dirty="0"/>
              <a:t>-Lorsque nous parlons de perception, nous parlons de notre capacité à extraire la valeur informative des stimulations de l’environnement. La perception sensorielle est la perception « immédiate » (le tout premier traitement de l’information) que nos sens nous livrent, comme des informations directes. C’est notre première forme de connaissance. Cela s’applique à tous les sens, mais aujourd’hui, nous allons parler un peu de la perception visuelle.</a:t>
            </a:r>
          </a:p>
        </p:txBody>
      </p:sp>
      <p:sp>
        <p:nvSpPr>
          <p:cNvPr id="4" name="Slide Number Placeholder 3"/>
          <p:cNvSpPr>
            <a:spLocks noGrp="1"/>
          </p:cNvSpPr>
          <p:nvPr>
            <p:ph type="sldNum" sz="quarter" idx="5"/>
          </p:nvPr>
        </p:nvSpPr>
        <p:spPr/>
        <p:txBody>
          <a:bodyPr/>
          <a:lstStyle/>
          <a:p>
            <a:fld id="{36C92FC2-4F00-4424-9EB7-C0BAC29E58DA}" type="slidenum">
              <a:rPr lang="fr-FR" smtClean="0"/>
              <a:t>19</a:t>
            </a:fld>
            <a:endParaRPr lang="fr-FR"/>
          </a:p>
        </p:txBody>
      </p:sp>
    </p:spTree>
    <p:extLst>
      <p:ext uri="{BB962C8B-B14F-4D97-AF65-F5344CB8AC3E}">
        <p14:creationId xmlns:p14="http://schemas.microsoft.com/office/powerpoint/2010/main" val="30787901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Times New Roman" panose="02020603050405020304" pitchFamily="18" charset="0"/>
                <a:ea typeface="Times New Roman" panose="02020603050405020304" pitchFamily="18" charset="0"/>
              </a:rPr>
              <a:t>Lorsque nous reconnaissons des formes, nous avons l’impression de le faire sans effort. Nous n’avons aucunement conscience de ce qui se passe dans notre système cognitif. La reconnaissance a lieu pratiquement instantanément, sauf dans certains cas.</a:t>
            </a:r>
          </a:p>
          <a:p>
            <a:r>
              <a:rPr lang="fr-FR" sz="1200" dirty="0">
                <a:effectLst/>
                <a:latin typeface="Times New Roman" panose="02020603050405020304" pitchFamily="18" charset="0"/>
                <a:ea typeface="Times New Roman" panose="02020603050405020304" pitchFamily="18" charset="0"/>
              </a:rPr>
              <a:t>--Il y a 2 grandes familles de traitement de l’information dans le domaine de la perception :</a:t>
            </a:r>
          </a:p>
          <a:p>
            <a:r>
              <a:rPr lang="fr-FR" sz="1200" dirty="0">
                <a:effectLst/>
                <a:latin typeface="Times New Roman" panose="02020603050405020304" pitchFamily="18" charset="0"/>
                <a:ea typeface="Times New Roman" panose="02020603050405020304" pitchFamily="18" charset="0"/>
              </a:rPr>
              <a:t>→ traitements dirigés par les données sensorielles et</a:t>
            </a:r>
          </a:p>
          <a:p>
            <a:r>
              <a:rPr lang="fr-FR" sz="1200" dirty="0">
                <a:effectLst/>
                <a:latin typeface="Times New Roman" panose="02020603050405020304" pitchFamily="18" charset="0"/>
                <a:ea typeface="Times New Roman" panose="02020603050405020304" pitchFamily="18" charset="0"/>
              </a:rPr>
              <a:t>→ les traitements dirigés par les connaissances.</a:t>
            </a:r>
          </a:p>
          <a:p>
            <a:r>
              <a:rPr lang="fr-FR" sz="1200" dirty="0">
                <a:effectLst/>
                <a:latin typeface="Times New Roman" panose="02020603050405020304" pitchFamily="18" charset="0"/>
                <a:ea typeface="Times New Roman" panose="02020603050405020304" pitchFamily="18" charset="0"/>
              </a:rPr>
              <a:t>--</a:t>
            </a:r>
            <a:r>
              <a:rPr lang="fr-FR" b="1" i="1" dirty="0"/>
              <a:t>Le traitement ascendant (</a:t>
            </a:r>
            <a:r>
              <a:rPr lang="fr-FR" b="1" i="1" dirty="0" err="1"/>
              <a:t>bottom</a:t>
            </a:r>
            <a:r>
              <a:rPr lang="fr-FR" b="1" i="1" dirty="0"/>
              <a:t>-up) </a:t>
            </a:r>
            <a:r>
              <a:rPr lang="fr-FR" dirty="0"/>
              <a:t>est une explication des perceptions qui commencent par un stimulus entrant et progressent vers le haut jusqu’à ce qu’une représentation de l’objet se forme dans notre esprit. Ce processus suggère que notre expérience perceptive est entièrement basée sur les stimuli sensoriels que nous rassemblons en utilisant uniquement les données disponibles à partir de nos sens. Le traitement ascendant peut être défini comme une analyse sensorielle qui commence au niveau d’entrée avec ce que nos sens peuvent détecter. Cette forme de traitement commence par les données sensorielles et va jusqu’à l’intégration par le cerveau de ces informations sensorielles. L’information est transportée dans une direction en commençant par la rétine et en passant par le cortex visuel. Ce processus suggère que le traitement commence par une perception des stimuli et est alimenté par des mécanismes de base développés au cours de l’évolution. Contrairement au traitement descendant, le traitement ascendant est purement axé sur les données et ne nécessite aucune connaissance ou apprentissage préalable. Le traitement ascendant s’effectue au fur et à mesure.</a:t>
            </a:r>
          </a:p>
          <a:p>
            <a:r>
              <a:rPr lang="fr-FR" sz="1200" dirty="0">
                <a:effectLst/>
                <a:latin typeface="Times New Roman" panose="02020603050405020304" pitchFamily="18" charset="0"/>
                <a:ea typeface="Times New Roman" panose="02020603050405020304" pitchFamily="18" charset="0"/>
              </a:rPr>
              <a:t>--</a:t>
            </a:r>
            <a:r>
              <a:rPr lang="fr-FR" b="1" i="1" dirty="0"/>
              <a:t>Les processus descendants (top-down) </a:t>
            </a:r>
            <a:r>
              <a:rPr lang="fr-FR" dirty="0"/>
              <a:t>contrôlent l’information sensorielle à partir de l’expérience et les connaissances, et constituent donc des processus de haut niveau cognitif prenant suite à l’identification perceptive. En d’autres termes, les connaissances que nous avons activées en mémoire influencent la façon dont nous traitons l’information à un niveau inférieur.</a:t>
            </a:r>
          </a:p>
        </p:txBody>
      </p:sp>
      <p:sp>
        <p:nvSpPr>
          <p:cNvPr id="4" name="Slide Number Placeholder 3"/>
          <p:cNvSpPr>
            <a:spLocks noGrp="1"/>
          </p:cNvSpPr>
          <p:nvPr>
            <p:ph type="sldNum" sz="quarter" idx="5"/>
          </p:nvPr>
        </p:nvSpPr>
        <p:spPr/>
        <p:txBody>
          <a:bodyPr/>
          <a:lstStyle/>
          <a:p>
            <a:fld id="{36C92FC2-4F00-4424-9EB7-C0BAC29E58DA}" type="slidenum">
              <a:rPr lang="fr-FR" smtClean="0"/>
              <a:t>20</a:t>
            </a:fld>
            <a:endParaRPr lang="fr-FR"/>
          </a:p>
        </p:txBody>
      </p:sp>
    </p:spTree>
    <p:extLst>
      <p:ext uri="{BB962C8B-B14F-4D97-AF65-F5344CB8AC3E}">
        <p14:creationId xmlns:p14="http://schemas.microsoft.com/office/powerpoint/2010/main" val="206467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Une façon de voir les notes est de cliquer sur l’onglet « notes » en bas. Cela ouvrira le volet des notes.</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4CF20D6-6B73-4CA1-9732-B606D42E3715}" type="slidenum">
              <a:rPr kumimoji="0" lang="fr-FR"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a:t>
            </a:fld>
            <a:endParaRPr kumimoji="0" lang="fr-FR"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389828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dirty="0">
                <a:effectLst/>
                <a:latin typeface="Times New Roman" panose="02020603050405020304" pitchFamily="18" charset="0"/>
                <a:ea typeface="Times New Roman" panose="02020603050405020304" pitchFamily="18" charset="0"/>
              </a:rPr>
              <a:t>Par exemple, regardez cette image. Au début, cela ressemblera à des points noirs aléatoires sur un écran blanc. Après l’avoir regardé pendant un moment, vous verrez soudainement une image cachée. Levez la main lorsque vous voyez l’image cachée. Finalement, vous verrez une image cachée d’un chien (en particulier, un dalmatien), et peut-être la base d’un arbre en arrière-plan. Cette perception du chien n’est pas basée exclusivement sur les informations visuelles. Le système cognitif essaie de donner un sens à l’information et utilise la connaissance sémantique pour construire une perception qui a du sens. C’est ce qu’on appelle le « top-down », car c’est la connaissance dans les domaines cognitifs « supérieurs » (top) qui se déplace vers le bas (down) pour influencer votre perception (de niveau inférieur). Une fois que vous avez détecté le chien, vous ne pouvez pas l’ignorer. Vos connaissances biaisent votre perception.</a:t>
            </a:r>
          </a:p>
          <a:p>
            <a:r>
              <a:rPr lang="fr-FR" sz="1200" dirty="0">
                <a:effectLst/>
                <a:latin typeface="Times New Roman" panose="02020603050405020304" pitchFamily="18" charset="0"/>
              </a:rPr>
              <a:t>--Formulé d’une manière légèrement différente, lorsque nous voyons pour la première fois une image (ou le monde réel), nous commençons par traiter les petits éléments de l’image: chaque point et chaque ligne, éventuellement les formes plus grandes. Notre cerveau essaie de prendre tous ces morceaux d’information et de les combiner d’une manière interprétable. En d’autres termes, nous ne voyons pas </a:t>
            </a:r>
            <a:r>
              <a:rPr lang="fr-FR" sz="1200" b="1" i="1" dirty="0">
                <a:effectLst/>
                <a:latin typeface="Times New Roman" panose="02020603050405020304" pitchFamily="18" charset="0"/>
              </a:rPr>
              <a:t>directement</a:t>
            </a:r>
            <a:r>
              <a:rPr lang="fr-FR" sz="1200" dirty="0">
                <a:effectLst/>
                <a:latin typeface="Times New Roman" panose="02020603050405020304" pitchFamily="18" charset="0"/>
              </a:rPr>
              <a:t> les objets complexes. Au contraire, notre cerveau a besoin de construire une représentation des objets que nous voyons, comme un puzzle. Une fois que nous avons interprété ce que nous voyons à un niveau plus significatif (sémantique), cette connaissance influence la façon dont nous traitons les points de données individuels (l’information sensorielle). En effet, vous ne pourrez plus jamais regarder cette image sans voir le chien directement.</a:t>
            </a:r>
            <a:endParaRPr lang="fr-FR" dirty="0"/>
          </a:p>
        </p:txBody>
      </p:sp>
      <p:sp>
        <p:nvSpPr>
          <p:cNvPr id="4" name="Slide Number Placeholder 3"/>
          <p:cNvSpPr>
            <a:spLocks noGrp="1"/>
          </p:cNvSpPr>
          <p:nvPr>
            <p:ph type="sldNum" sz="quarter" idx="5"/>
          </p:nvPr>
        </p:nvSpPr>
        <p:spPr/>
        <p:txBody>
          <a:bodyPr/>
          <a:lstStyle/>
          <a:p>
            <a:fld id="{36C92FC2-4F00-4424-9EB7-C0BAC29E58DA}" type="slidenum">
              <a:rPr lang="fr-FR" smtClean="0"/>
              <a:t>21</a:t>
            </a:fld>
            <a:endParaRPr lang="fr-FR"/>
          </a:p>
        </p:txBody>
      </p:sp>
    </p:spTree>
    <p:extLst>
      <p:ext uri="{BB962C8B-B14F-4D97-AF65-F5344CB8AC3E}">
        <p14:creationId xmlns:p14="http://schemas.microsoft.com/office/powerpoint/2010/main" val="17610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Times New Roman" panose="02020603050405020304" pitchFamily="18" charset="0"/>
                <a:ea typeface="Times New Roman" panose="02020603050405020304" pitchFamily="18" charset="0"/>
              </a:rPr>
              <a:t>De même, la connaissance qui est déjà activée biaisera également fortement votre perception. Par exemple, avec l’image précédente, vous n’avez peut-être pas détecté l’image du chien sans indice. Ou même si vous avez détecté le chien, il a peut-être fallu un certain temps pour le remarquer. Cependant, si je présente cette nouvelle image, avec une image cachée conceptuellement similaire (d’un autre dalmatien), vous la détecterez presque immédiatement. Ce chien n’est pas plus facile à détecter que le premier que je vous ai montré, mais vous le voyez plus tôt, car vous aviez déjà un dalmatien en tête.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Times New Roman" panose="02020603050405020304" pitchFamily="18" charset="0"/>
                <a:ea typeface="Times New Roman" panose="02020603050405020304" pitchFamily="18" charset="0"/>
              </a:rPr>
              <a:t>--</a:t>
            </a:r>
            <a:r>
              <a:rPr lang="fr-FR" dirty="0"/>
              <a:t>Ces illusions visuelles peut illustrer comment les processus ascendants et descendants influencent notre perception du monde. Pour percevoir le chien dalmatien, notre cerveau doit se représenter ses contours à partir de la forme de certaines taches noires (traitement ascendant). Mais si nous utilisions uniquement un traitement ascendant, ces taches d’encre continueraient à ressembler à des formes aléatoires sur papier. Cependant, parce que notre cerveau est prédisposé à percevoir les visages et à cause des processus descendants, nous commencerons probablement à voir l’image dans ces formes ambiguës.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Times New Roman" panose="02020603050405020304" pitchFamily="18" charset="0"/>
                <a:ea typeface="Times New Roman" panose="02020603050405020304" pitchFamily="18" charset="0"/>
              </a:rPr>
              <a:t>--</a:t>
            </a:r>
            <a:r>
              <a:rPr lang="fr-FR" dirty="0"/>
              <a:t>Alors que les deux processus sont souvent présentés comme des théories concurrentes, les deux jouent un rôle important dans la perception. </a:t>
            </a:r>
            <a:r>
              <a:rPr lang="fr-FR" sz="1200" dirty="0">
                <a:effectLst/>
                <a:latin typeface="Times New Roman" panose="02020603050405020304" pitchFamily="18" charset="0"/>
                <a:ea typeface="Times New Roman" panose="02020603050405020304" pitchFamily="18" charset="0"/>
              </a:rPr>
              <a:t>L’enjeu de ces deux types de traitement: les premiers (</a:t>
            </a:r>
            <a:r>
              <a:rPr lang="fr-FR" sz="1200" dirty="0" err="1">
                <a:effectLst/>
                <a:latin typeface="Times New Roman" panose="02020603050405020304" pitchFamily="18" charset="0"/>
                <a:ea typeface="Times New Roman" panose="02020603050405020304" pitchFamily="18" charset="0"/>
              </a:rPr>
              <a:t>bottom</a:t>
            </a:r>
            <a:r>
              <a:rPr lang="fr-FR" sz="1200" dirty="0">
                <a:effectLst/>
                <a:latin typeface="Times New Roman" panose="02020603050405020304" pitchFamily="18" charset="0"/>
                <a:ea typeface="Times New Roman" panose="02020603050405020304" pitchFamily="18" charset="0"/>
              </a:rPr>
              <a:t>-up) nous assurent un minimum d’objectivité sur notre environnement. Le deuxième (top-down) facilite le traitement, on a moins d’énergie cognitive à mettre. Ces processus interviennent toujours, il faut un bon équilibre entre les deux.</a:t>
            </a:r>
            <a:endParaRPr lang="fr-FR" dirty="0"/>
          </a:p>
        </p:txBody>
      </p:sp>
      <p:sp>
        <p:nvSpPr>
          <p:cNvPr id="4" name="Slide Number Placeholder 3"/>
          <p:cNvSpPr>
            <a:spLocks noGrp="1"/>
          </p:cNvSpPr>
          <p:nvPr>
            <p:ph type="sldNum" sz="quarter" idx="5"/>
          </p:nvPr>
        </p:nvSpPr>
        <p:spPr/>
        <p:txBody>
          <a:bodyPr/>
          <a:lstStyle/>
          <a:p>
            <a:fld id="{36C92FC2-4F00-4424-9EB7-C0BAC29E58DA}" type="slidenum">
              <a:rPr lang="fr-FR" smtClean="0"/>
              <a:t>22</a:t>
            </a:fld>
            <a:endParaRPr lang="fr-FR"/>
          </a:p>
        </p:txBody>
      </p:sp>
    </p:spTree>
    <p:extLst>
      <p:ext uri="{BB962C8B-B14F-4D97-AF65-F5344CB8AC3E}">
        <p14:creationId xmlns:p14="http://schemas.microsoft.com/office/powerpoint/2010/main" val="10092690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Times New Roman" panose="02020603050405020304" pitchFamily="18" charset="0"/>
                <a:ea typeface="Times New Roman" panose="02020603050405020304" pitchFamily="18" charset="0"/>
              </a:rPr>
              <a:t>Ici, nous voyons un autre exemple de la façon dont la connaissance influence notre perception. Si on regarde cette première image, c’est clairement l’image d’un visage (visage d’un homme). Ce n’est pas une image de qualité photographique d’un visage (nous verrons pourquoi bientôt). C’est un peu stylisé. Mais il y a une interprétation claire du dessin.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Times New Roman" panose="02020603050405020304" pitchFamily="18" charset="0"/>
                <a:ea typeface="Times New Roman" panose="02020603050405020304" pitchFamily="18" charset="0"/>
              </a:rPr>
              <a:t>--</a:t>
            </a:r>
            <a:r>
              <a:rPr lang="fr-FR" dirty="0"/>
              <a:t>Cette image est légèrement différente, mais ressemble toujours à un visage.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Times New Roman" panose="02020603050405020304" pitchFamily="18" charset="0"/>
                <a:ea typeface="Times New Roman" panose="02020603050405020304" pitchFamily="18" charset="0"/>
              </a:rPr>
              <a:t>--</a:t>
            </a:r>
            <a:r>
              <a:rPr lang="fr-FR" noProof="0" dirty="0"/>
              <a:t>Et la même chose.</a:t>
            </a:r>
          </a:p>
        </p:txBody>
      </p:sp>
      <p:sp>
        <p:nvSpPr>
          <p:cNvPr id="4" name="Slide Number Placeholder 3"/>
          <p:cNvSpPr>
            <a:spLocks noGrp="1"/>
          </p:cNvSpPr>
          <p:nvPr>
            <p:ph type="sldNum" sz="quarter" idx="5"/>
          </p:nvPr>
        </p:nvSpPr>
        <p:spPr/>
        <p:txBody>
          <a:bodyPr/>
          <a:lstStyle/>
          <a:p>
            <a:fld id="{36C92FC2-4F00-4424-9EB7-C0BAC29E58DA}" type="slidenum">
              <a:rPr lang="fr-FR" smtClean="0"/>
              <a:t>23</a:t>
            </a:fld>
            <a:endParaRPr lang="fr-FR"/>
          </a:p>
        </p:txBody>
      </p:sp>
    </p:spTree>
    <p:extLst>
      <p:ext uri="{BB962C8B-B14F-4D97-AF65-F5344CB8AC3E}">
        <p14:creationId xmlns:p14="http://schemas.microsoft.com/office/powerpoint/2010/main" val="23817118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Et la même chose. Cette dernière image semble surtout un peu déformée, mais on perçoit tout de même le visage d’un homme (normalement).</a:t>
            </a:r>
          </a:p>
        </p:txBody>
      </p:sp>
      <p:sp>
        <p:nvSpPr>
          <p:cNvPr id="4" name="Slide Number Placeholder 3"/>
          <p:cNvSpPr>
            <a:spLocks noGrp="1"/>
          </p:cNvSpPr>
          <p:nvPr>
            <p:ph type="sldNum" sz="quarter" idx="5"/>
          </p:nvPr>
        </p:nvSpPr>
        <p:spPr/>
        <p:txBody>
          <a:bodyPr/>
          <a:lstStyle/>
          <a:p>
            <a:fld id="{36C92FC2-4F00-4424-9EB7-C0BAC29E58DA}" type="slidenum">
              <a:rPr lang="fr-FR" smtClean="0"/>
              <a:t>24</a:t>
            </a:fld>
            <a:endParaRPr lang="fr-FR"/>
          </a:p>
        </p:txBody>
      </p:sp>
    </p:spTree>
    <p:extLst>
      <p:ext uri="{BB962C8B-B14F-4D97-AF65-F5344CB8AC3E}">
        <p14:creationId xmlns:p14="http://schemas.microsoft.com/office/powerpoint/2010/main" val="10201277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Si vous regardez cette image, elle ressemble clairement à une silhouette de femme. Encore une fois, ce n’est pas un dessin de qualité photographique, mais l’interprétation du dessin est relativement claire.
--Cette image est légèrement différente, mais ressemble toujours à une silhouette de femme.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t>
            </a:r>
            <a:r>
              <a:rPr lang="fr-FR" noProof="0" dirty="0"/>
              <a:t>Et la même chose.</a:t>
            </a:r>
          </a:p>
        </p:txBody>
      </p:sp>
      <p:sp>
        <p:nvSpPr>
          <p:cNvPr id="4" name="Slide Number Placeholder 3"/>
          <p:cNvSpPr>
            <a:spLocks noGrp="1"/>
          </p:cNvSpPr>
          <p:nvPr>
            <p:ph type="sldNum" sz="quarter" idx="5"/>
          </p:nvPr>
        </p:nvSpPr>
        <p:spPr/>
        <p:txBody>
          <a:bodyPr/>
          <a:lstStyle/>
          <a:p>
            <a:fld id="{36C92FC2-4F00-4424-9EB7-C0BAC29E58DA}" type="slidenum">
              <a:rPr lang="fr-FR" smtClean="0"/>
              <a:t>25</a:t>
            </a:fld>
            <a:endParaRPr lang="fr-FR"/>
          </a:p>
        </p:txBody>
      </p:sp>
    </p:spTree>
    <p:extLst>
      <p:ext uri="{BB962C8B-B14F-4D97-AF65-F5344CB8AC3E}">
        <p14:creationId xmlns:p14="http://schemas.microsoft.com/office/powerpoint/2010/main" val="26543646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Et la même chose. Comme la première séquence d’images, la dernière image semble ici particulièrement déformée, mais on a toujours tendance à voir la même image de la silhouette d’une femme.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--Mais voici quelque chose qui pourrait vous surprendre...</a:t>
            </a:r>
          </a:p>
        </p:txBody>
      </p:sp>
      <p:sp>
        <p:nvSpPr>
          <p:cNvPr id="4" name="Slide Number Placeholder 3"/>
          <p:cNvSpPr>
            <a:spLocks noGrp="1"/>
          </p:cNvSpPr>
          <p:nvPr>
            <p:ph type="sldNum" sz="quarter" idx="5"/>
          </p:nvPr>
        </p:nvSpPr>
        <p:spPr/>
        <p:txBody>
          <a:bodyPr/>
          <a:lstStyle/>
          <a:p>
            <a:fld id="{36C92FC2-4F00-4424-9EB7-C0BAC29E58DA}" type="slidenum">
              <a:rPr lang="fr-FR" smtClean="0"/>
              <a:t>26</a:t>
            </a:fld>
            <a:endParaRPr lang="fr-FR"/>
          </a:p>
        </p:txBody>
      </p:sp>
    </p:spTree>
    <p:extLst>
      <p:ext uri="{BB962C8B-B14F-4D97-AF65-F5344CB8AC3E}">
        <p14:creationId xmlns:p14="http://schemas.microsoft.com/office/powerpoint/2010/main" val="41762461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Times New Roman" panose="02020603050405020304" pitchFamily="18" charset="0"/>
                <a:ea typeface="Times New Roman" panose="02020603050405020304" pitchFamily="18" charset="0"/>
              </a:rPr>
              <a:t>Ces deux images sont identiques (ou presque identique). Initialement, nous les avons vus différemment. Pourquoi? En raison du contexte. </a:t>
            </a:r>
            <a:r>
              <a:rPr lang="fr-FR" dirty="0"/>
              <a:t>On est pris en cours de la perception d’un visage du côté gauche et de la perception d’une silhouette du côté droit. P</a:t>
            </a:r>
            <a:r>
              <a:rPr lang="fr-FR" sz="1200" dirty="0">
                <a:effectLst/>
                <a:latin typeface="Times New Roman" panose="02020603050405020304" pitchFamily="18" charset="0"/>
                <a:ea typeface="Times New Roman" panose="02020603050405020304" pitchFamily="18" charset="0"/>
              </a:rPr>
              <a:t>ourtant, c’est la même image, mais a gauche on part de la perception d’un visage, a droit on part de la perception d’une silhouette. En d’autres termes, le contexte qui est établi avec les premières images de la séquence nous amène à interpréter les images suivantes de la séquence de la même manière. En d’autres termes, le concept que nous avons activé dans la mémoire biaise la façon dont nous traitons les caractéristiques des images et dont nous construisons une représentation mentale de l’image.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Times New Roman" panose="02020603050405020304" pitchFamily="18" charset="0"/>
                <a:ea typeface="Times New Roman" panose="02020603050405020304" pitchFamily="18" charset="0"/>
              </a:rPr>
              <a:t>→C’est-à-dire, un même stimulus peut donner lieu à des perceptions différentes selon le contexte.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Times New Roman" panose="02020603050405020304" pitchFamily="18" charset="0"/>
                <a:ea typeface="Times New Roman" panose="02020603050405020304" pitchFamily="18" charset="0"/>
              </a:rPr>
              <a:t>--Pour le béhaviorisme le stimulus n’est pas ambigu, pour le cognitiviste il et ambigu.</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Times New Roman" panose="02020603050405020304" pitchFamily="18" charset="0"/>
                <a:ea typeface="Times New Roman" panose="02020603050405020304" pitchFamily="18" charset="0"/>
              </a:rPr>
              <a:t>--Pensez à l’expression : « je n’en crois pas mes yeux » → ce qu’on voit n’est pas simple, une même réalité peut être perçu de manière différente.</a:t>
            </a:r>
            <a:endParaRPr lang="fr-FR" dirty="0"/>
          </a:p>
        </p:txBody>
      </p:sp>
      <p:sp>
        <p:nvSpPr>
          <p:cNvPr id="4" name="Slide Number Placeholder 3"/>
          <p:cNvSpPr>
            <a:spLocks noGrp="1"/>
          </p:cNvSpPr>
          <p:nvPr>
            <p:ph type="sldNum" sz="quarter" idx="5"/>
          </p:nvPr>
        </p:nvSpPr>
        <p:spPr/>
        <p:txBody>
          <a:bodyPr/>
          <a:lstStyle/>
          <a:p>
            <a:fld id="{36C92FC2-4F00-4424-9EB7-C0BAC29E58DA}" type="slidenum">
              <a:rPr lang="fr-FR" smtClean="0"/>
              <a:t>27</a:t>
            </a:fld>
            <a:endParaRPr lang="fr-FR"/>
          </a:p>
        </p:txBody>
      </p:sp>
    </p:spTree>
    <p:extLst>
      <p:ext uri="{BB962C8B-B14F-4D97-AF65-F5344CB8AC3E}">
        <p14:creationId xmlns:p14="http://schemas.microsoft.com/office/powerpoint/2010/main" val="37680643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Voici un autre exemple. Que voyez-vous? Peut-être un âne? Ou peut-être un phoque? Cette image peut être facilement interprétée dans les deux sens.</a:t>
            </a:r>
          </a:p>
        </p:txBody>
      </p:sp>
      <p:sp>
        <p:nvSpPr>
          <p:cNvPr id="4" name="Slide Number Placeholder 3"/>
          <p:cNvSpPr>
            <a:spLocks noGrp="1"/>
          </p:cNvSpPr>
          <p:nvPr>
            <p:ph type="sldNum" sz="quarter" idx="5"/>
          </p:nvPr>
        </p:nvSpPr>
        <p:spPr/>
        <p:txBody>
          <a:bodyPr/>
          <a:lstStyle/>
          <a:p>
            <a:fld id="{36C92FC2-4F00-4424-9EB7-C0BAC29E58DA}" type="slidenum">
              <a:rPr lang="fr-FR" smtClean="0"/>
              <a:t>28</a:t>
            </a:fld>
            <a:endParaRPr lang="fr-FR"/>
          </a:p>
        </p:txBody>
      </p:sp>
    </p:spTree>
    <p:extLst>
      <p:ext uri="{BB962C8B-B14F-4D97-AF65-F5344CB8AC3E}">
        <p14:creationId xmlns:p14="http://schemas.microsoft.com/office/powerpoint/2010/main" val="26870689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Si nous changeons un peu les lignes, nous pouvons désambiguïser les deux. L’image au milieu ressemble clairement à un âne (et non à un phoque). L’image de droite ressemble clairement à un phoque (et non à un âne).</a:t>
            </a:r>
          </a:p>
        </p:txBody>
      </p:sp>
      <p:sp>
        <p:nvSpPr>
          <p:cNvPr id="4" name="Slide Number Placeholder 3"/>
          <p:cNvSpPr>
            <a:spLocks noGrp="1"/>
          </p:cNvSpPr>
          <p:nvPr>
            <p:ph type="sldNum" sz="quarter" idx="5"/>
          </p:nvPr>
        </p:nvSpPr>
        <p:spPr/>
        <p:txBody>
          <a:bodyPr/>
          <a:lstStyle/>
          <a:p>
            <a:fld id="{36C92FC2-4F00-4424-9EB7-C0BAC29E58DA}" type="slidenum">
              <a:rPr lang="fr-FR" smtClean="0"/>
              <a:t>29</a:t>
            </a:fld>
            <a:endParaRPr lang="fr-FR"/>
          </a:p>
        </p:txBody>
      </p:sp>
    </p:spTree>
    <p:extLst>
      <p:ext uri="{BB962C8B-B14F-4D97-AF65-F5344CB8AC3E}">
        <p14:creationId xmlns:p14="http://schemas.microsoft.com/office/powerpoint/2010/main" val="125282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Rapidement, voici deux autres exemples. La même image avec un arbre en arrière-plan est probablement perçue comme un écureuil. Avec un étang en arrière-plan, il est perçu comme un canard ou un cygne. Mais les lignes sont identiques dans les deux images, comme vous pouvez le voir à droite.
--De même, cette image avec une scène en arrière-plan peut être perçue comme un gars jouant d’un saxophone, alors qu’avec une voiture en arrière-plan, elle est perçue comme un visage. Encore une fois, c’est la même image (comme vous le voyez à droite). La seule différence est que l’image est placée dans deux contextes différents.</a:t>
            </a:r>
          </a:p>
          <a:p>
            <a:r>
              <a:rPr lang="fr-FR" dirty="0"/>
              <a:t>--Dans tous ces exemples, nous pouvons voir que notre interprétation de l’information sensorielle n’est pas basée sur un traitement purement ascendant. Les concepts qui sont activés à un niveau cognitif supérieur influencent la façon dont nous rassemblons les données sensorielles et interprétons ce que nous voyons.</a:t>
            </a:r>
          </a:p>
        </p:txBody>
      </p:sp>
      <p:sp>
        <p:nvSpPr>
          <p:cNvPr id="4" name="Slide Number Placeholder 3"/>
          <p:cNvSpPr>
            <a:spLocks noGrp="1"/>
          </p:cNvSpPr>
          <p:nvPr>
            <p:ph type="sldNum" sz="quarter" idx="5"/>
          </p:nvPr>
        </p:nvSpPr>
        <p:spPr/>
        <p:txBody>
          <a:bodyPr/>
          <a:lstStyle/>
          <a:p>
            <a:fld id="{36C92FC2-4F00-4424-9EB7-C0BAC29E58DA}" type="slidenum">
              <a:rPr lang="fr-FR" smtClean="0"/>
              <a:t>30</a:t>
            </a:fld>
            <a:endParaRPr lang="fr-FR"/>
          </a:p>
        </p:txBody>
      </p:sp>
    </p:spTree>
    <p:extLst>
      <p:ext uri="{BB962C8B-B14F-4D97-AF65-F5344CB8AC3E}">
        <p14:creationId xmlns:p14="http://schemas.microsoft.com/office/powerpoint/2010/main" val="2962763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Une autre façon de voir les notes est encore plus intéressante. Vous pouvez regarder le PowerPoint, y compris toutes les animations et vidéos, et lire les notes en même temps. Pour ce faire, commencez d’abord une présentation. Après avoir démarré une présentation, si vous ne voyez qu’une diapositive plein écran, cliquez avec le bouton droit sur l’écran. Un menu s’ouvrira et vous pourrez sélectionner « Mode présentateur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CF20D6-6B73-4CA1-9732-B606D42E371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6608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Ces exemples peuvent sembler quelque peu artificiels. Vous pourriez penser que </a:t>
            </a:r>
            <a:r>
              <a:rPr lang="fr-FR" b="1" i="1" dirty="0"/>
              <a:t>normalement</a:t>
            </a:r>
            <a:r>
              <a:rPr lang="fr-FR" dirty="0"/>
              <a:t> vous pouvez voir des objets dans le monde « directement » sans avoir besoin d’utiliser les connaissances pour construire une perception. En d’autres termes, vous pourriez imaginer que le traitement ascendant est tout ce qui est nécessaire pour traiter des images du monde réel. Mais ce n’est souvent pas vrai.</a:t>
            </a:r>
          </a:p>
          <a:p>
            <a:r>
              <a:rPr lang="fr-FR" dirty="0"/>
              <a:t>--Par exemple, que voyez-vous ici? Sûrement, vous voyez une voiture. Notez cependant que la voiture est obstruée par un poteau téléphonique. Pourtant, vous percevez la voiture « entière » sans difficulté. Vous ne percevez certainement pas deux « demi-voitures ». Vous ne réalisez peut-être même pas que votre système cognitif doit faire un effort pour détecter cet objet, pour déterminer qu’il voit </a:t>
            </a:r>
            <a:r>
              <a:rPr lang="fr-FR" b="1" i="1" dirty="0"/>
              <a:t>un</a:t>
            </a:r>
            <a:r>
              <a:rPr lang="fr-FR" dirty="0"/>
              <a:t> objet.</a:t>
            </a:r>
          </a:p>
          <a:p>
            <a:r>
              <a:rPr lang="fr-FR" dirty="0"/>
              <a:t>--Dans d’autres cas, la capacité de trouver des objets est importante à des fins de survie. Par exemple, pouvez-vous voir la menace possible ici? Les couleurs du couguar sont similaires à l’environnement environnant et l’animal est obstrué par des branches d’arbres, mais notre système perceptif peut (éventuellement) détecter la menace.</a:t>
            </a:r>
          </a:p>
        </p:txBody>
      </p:sp>
      <p:sp>
        <p:nvSpPr>
          <p:cNvPr id="4" name="Slide Number Placeholder 3"/>
          <p:cNvSpPr>
            <a:spLocks noGrp="1"/>
          </p:cNvSpPr>
          <p:nvPr>
            <p:ph type="sldNum" sz="quarter" idx="5"/>
          </p:nvPr>
        </p:nvSpPr>
        <p:spPr/>
        <p:txBody>
          <a:bodyPr/>
          <a:lstStyle/>
          <a:p>
            <a:fld id="{36C92FC2-4F00-4424-9EB7-C0BAC29E58DA}" type="slidenum">
              <a:rPr lang="fr-FR" smtClean="0"/>
              <a:t>31</a:t>
            </a:fld>
            <a:endParaRPr lang="fr-FR"/>
          </a:p>
        </p:txBody>
      </p:sp>
    </p:spTree>
    <p:extLst>
      <p:ext uri="{BB962C8B-B14F-4D97-AF65-F5344CB8AC3E}">
        <p14:creationId xmlns:p14="http://schemas.microsoft.com/office/powerpoint/2010/main" val="38807213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 rôle des connaissances antérieures a systématiquement été étudié par </a:t>
            </a:r>
            <a:r>
              <a:rPr lang="fr-FR" dirty="0" err="1"/>
              <a:t>Adelbert</a:t>
            </a:r>
            <a:r>
              <a:rPr lang="fr-FR" dirty="0"/>
              <a:t> Ames en créant des situations de conflit entre les caractéristiques optiques de l’image rétinienne et les connaissances antérieures. La chambre de Ames, restée célèbre, consiste à fabriquer une pièce qui paraît rectangulaire vue en vision restreinte (par un petit trou) mais qui en fait est truquée. La chambre est trapézoïdale dans plusieurs de ses dimensions, hauteur et profondeur, les fenêtres et le plancher étant également dessinés en fonction des lois de la perspective. Tout se passe bien pour le sujet lorsque cette chambre truquée est vide, le sujet la voit comme une pièce rectangulaire tout à fait normale. Mais le conflit survient si l’on place des personnages dans deux parties de la pièce; l’enfant placé dans la partie située plus près de l’œil va paraître démesurément grand par rapport à l’autre, et l’inverse se produira si l’on permute les places.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2FC2-4F00-4424-9EB7-C0BAC29E58D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37069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 cube de Necker est un dessin ambigu. C’est un dessin des arêtes d’un cube en perspective cavalière, ce qui signifie que les bords parallèles du cube sont dessinés avec des lignes parallèles sur le dessin. Quand deux lignes se croisent, le dessin ne montre pas laquelle est devant et laquelle est derrière. Ceci rend le dessin ambigu; il peut être interprété de deux manières différentes. Quand une personne observe le dessin, elle remarquera alternativement chacune des deux interprétations valides (c’est une perception « </a:t>
            </a:r>
            <a:r>
              <a:rPr lang="fr-FR" dirty="0" err="1"/>
              <a:t>multistable</a:t>
            </a:r>
            <a:r>
              <a:rPr lang="fr-FR" dirty="0"/>
              <a:t> »).</a:t>
            </a:r>
          </a:p>
          <a:p>
            <a:r>
              <a:rPr lang="fr-FR" dirty="0"/>
              <a:t>--Le cube de Necker est utilisé en théorie de la connaissance et permet de contre-attaquer le réalisme naïf, concept qui veut que le monde soit tel que nous le percevons. Le cube de Necker semble démonter cette théorie: nous voyons un cube, mais en réalité il n'y a pas de cube du tout, juste une figure à 2 dimensions de 12 lignes. Nous voyons quelque chose qui n’est pas vraiment là, ce qui désapprouverait le réalisme naïf. Cette critique du réalisme naïf soutient la thèse du réalisme représentatif.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2FC2-4F00-4424-9EB7-C0BAC29E58D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12141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Comme autre exemple de l’interaction entre le traitement ascendant et le traitement descendant, considérez cette image. Regardez les deux cases de l’échiquier étiquetées « A » et « B ». Lequel des deux est le plus sombre? C’est une question piège, car les deux carrés sont exactement de la même couleur. « A » semble beaucoup plus sombre que « B », mais c’est parce que nous voyons que le carré « B » est dans l’ombre, nous l’interprétons donc comme plus clair (i.e., un carré blanc). C’est-à-dire que notre cerveau tente de corriger notre perception de l’image pour l’ombre projetée par le cylindre vert. Au cas où vous ne me croiriez pas que les deux carrés sont de la même couleur, déplaçons simplement le carré A vers le carré B. Je ne change pas de couleur, je déplace juste une copie de cette partie de l’image. Comme vous pouvez le voir, A et B sont identiques.</a:t>
            </a:r>
          </a:p>
          <a:p>
            <a:r>
              <a:rPr lang="fr-FR" dirty="0"/>
              <a:t>--Il est également important de noter, cependant, qu’il ne s’agit pas d’une </a:t>
            </a:r>
            <a:r>
              <a:rPr lang="fr-FR" b="1" i="1" dirty="0"/>
              <a:t>erreur</a:t>
            </a:r>
            <a:r>
              <a:rPr lang="fr-FR" dirty="0"/>
              <a:t> de perception. Si vous deviez voir un échiquier comme celui-ci dans la vie réelle avec une ombre projetée sur une partie de celui-ci, alors il serait </a:t>
            </a:r>
            <a:r>
              <a:rPr lang="fr-FR" b="1" i="1" dirty="0"/>
              <a:t>correct</a:t>
            </a:r>
            <a:r>
              <a:rPr lang="fr-FR" dirty="0"/>
              <a:t> de dire que le carré B est en fait plus brillant que le carré A. Si nous n’utilisions que le traitement ascendant, nous ne le percevrions pas correctement. En d’autres termes, nous avons besoin d’un traitement descendant pour corriger l’ombre et percevoir correctement à quoi ressemblerait l’échiquier sans l’ombre dessus.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2FC2-4F00-4424-9EB7-C0BAC29E58D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7845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Ce type de correction descendante (top-down) ne se produit pas seulement pour la lumière et l’ombre, mais aussi pour différentes dimensions de couleur. Par exemple, vous avez peut-être vu cette image ici sur Internet. Si c’est le cas, vous savez peut-être où je veux en venir. Si ce n’est pas le cas, je vous expliquerai tout à l’heure. Qui voit des pixels rouges sur cette image? Même pour ceux qui connaissent déjà cette image, toute personne ayant une vision normale des couleurs perçoit des pixels rouges dans cette image, notamment sur la canette de coca.</a:t>
            </a:r>
          </a:p>
          <a:p>
            <a:r>
              <a:rPr lang="fr-FR" dirty="0"/>
              <a:t>--Cependant, il n’y a pas de pixels rouges dans cette image. Tous les pixels sont noirs, blancs, gris ou cyan (l’opposé du rouge). Si nous zoomons sur une zone qui semble rouge, nous pouvons clairement voir que c’est le cas. Il n’y a pas de rouge.</a:t>
            </a:r>
          </a:p>
          <a:p>
            <a:r>
              <a:rPr lang="fr-FR" dirty="0"/>
              <a:t>--Nous percevons le rouge, car notre cerveau remarque qu’il y a beaucoup trop de cyan dans cette image. L’image donne l’impression qu’il y a une sorte de filtre cyan ou une source de lumière externe qui colore tout en cyan. Pour corriger cela, votre cerveau « soustrait » une partie de ce cyan pour percevoir à quoi devrait ressembler l’image sans le filtre cyan.</a:t>
            </a:r>
          </a:p>
          <a:p>
            <a:r>
              <a:rPr lang="fr-FR" dirty="0"/>
              <a:t>--En d’autres termes, nous créons une image mentale corrigée des couleurs comme celle-ci. Dans cet exemple, j’ai simplement ajouté un filtre rouge à l’image d’origine. Dans cette nouvelle image, il y a des pixels rouges cette fois-ci.</a:t>
            </a:r>
          </a:p>
          <a:p>
            <a:r>
              <a:rPr lang="fr-FR" dirty="0"/>
              <a:t>--Incidemment, nous allons également corriger mentalement toute la statique dans l’image et représenter mentalement une image plus claire comme vous le voyez ici à droite, encore une fois avec des pixels rouges.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2FC2-4F00-4424-9EB7-C0BAC29E58D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0658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La Robe (The </a:t>
            </a:r>
            <a:r>
              <a:rPr lang="fr-FR" dirty="0" err="1"/>
              <a:t>Dress</a:t>
            </a:r>
            <a:r>
              <a:rPr lang="fr-FR" dirty="0"/>
              <a:t>) est la photo d’une robe devenue virale sur Internet en 2015, lorsque les internautes se trouvèrent en désaccord quant aux couleurs des rayures de la robe, vues noires et bleues par les uns, blanches et dorées par les autres.</a:t>
            </a:r>
          </a:p>
          <a:p>
            <a:r>
              <a:rPr lang="fr-FR" dirty="0"/>
              <a:t>--Elle est noire et bleue.</a:t>
            </a:r>
          </a:p>
          <a:p>
            <a:r>
              <a:rPr lang="fr-FR" dirty="0"/>
              <a:t>--Certains neuroscientifiques pensent que cela résulte de la manière dont le cerveau humain perçoit les couleurs et l’adaptation chromatique. Conway pense que cela est lié à la manière dont le cerveau traite les différentes teintes d’un ciel en lumière du jour: « Votre système visuel regarde cette chose, et vous essayez de réduire le biais chromatique de l’axe de la lumière du jour... les gens réduisent soit le côté bleu, auquel cas ils finissent par voir blanc et doré, soit le côté doré, auquel cas ils finissent par voir bleu et noir. » </a:t>
            </a:r>
            <a:r>
              <a:rPr lang="fr-FR" dirty="0" err="1"/>
              <a:t>Neitz</a:t>
            </a:r>
            <a:r>
              <a:rPr lang="fr-FR" dirty="0"/>
              <a:t> a déclaré: « Notre système visuel est censé éliminer les informations sur l’éclairage et extraire des informations sur la réflectance réelle. »</a:t>
            </a:r>
          </a:p>
          <a:p>
            <a:r>
              <a:rPr lang="fr-FR" dirty="0"/>
              <a:t>--Des théories similaires ont été exposées par Paul Knox de l’Université de Liverpool, qui a déclaré que ce que le cerveau interprète comme de la couleur peut être influencé par l’appareil sur lequel la photographie est visionnée, ou par les attentes du spectateur.</a:t>
            </a:r>
            <a:endParaRPr lang="en-CA" dirty="0"/>
          </a:p>
        </p:txBody>
      </p:sp>
      <p:sp>
        <p:nvSpPr>
          <p:cNvPr id="4" name="Slide Number Placeholder 3"/>
          <p:cNvSpPr>
            <a:spLocks noGrp="1"/>
          </p:cNvSpPr>
          <p:nvPr>
            <p:ph type="sldNum" sz="quarter" idx="5"/>
          </p:nvPr>
        </p:nvSpPr>
        <p:spPr/>
        <p:txBody>
          <a:bodyPr/>
          <a:lstStyle/>
          <a:p>
            <a:fld id="{36C92FC2-4F00-4424-9EB7-C0BAC29E58DA}" type="slidenum">
              <a:rPr lang="fr-FR" smtClean="0"/>
              <a:t>36</a:t>
            </a:fld>
            <a:endParaRPr lang="fr-FR"/>
          </a:p>
        </p:txBody>
      </p:sp>
    </p:spTree>
    <p:extLst>
      <p:ext uri="{BB962C8B-B14F-4D97-AF65-F5344CB8AC3E}">
        <p14:creationId xmlns:p14="http://schemas.microsoft.com/office/powerpoint/2010/main" val="26253273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Bref, il y a un certain nombre d’illusions du laboratoire et du monde réel qui montrent que nous ne voyons pas le monde tel qu’il est, objectivement. Au contraire, notre cerveau essaie de construire une représentation mentale qui a du sens. Occasionnellement, cela ne fonctionne pas bien et nous percevons une illusion.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2FC2-4F00-4424-9EB7-C0BAC29E58D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71126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r>
              <a:rPr lang="fr-FR" dirty="0"/>
              <a:t>La psychologie de la forme, théorie de la Gestalt ou gestaltisme (de l’allemand, Gestaltpsychologie) est une théorie psychologique et philosophique proposée au début du XXe siècle selon laquelle les processus de la perception et de la représentation mentale traitent les phénomènes comme des formes globales plutôt que comme l’addition ou la juxtaposition d’éléments simples. Par exemple, la réification est l’aspect constructif ou génératif de la perception, par lequel l’objet expérimenté de la perception contient des informations spatiales plus explicites que le stimulus sensoriel sur lequel il est basé. Par exemple, un triangle est perçu dans l’image A, bien qu’il n’y ait pas de triangle. Dans les images B et D, l’œil reconnaît des formes disparates comme « appartenant » à une seule forme, dans C une forme tridimensionnelle complète est vue, alors qu’en réalité rien de tel n’est dessiné.</a:t>
            </a:r>
          </a:p>
          <a:p>
            <a:pPr>
              <a:buFont typeface="Arial" panose="020B0604020202020204" pitchFamily="34" charset="0"/>
              <a:buNone/>
            </a:pPr>
            <a:r>
              <a:rPr lang="fr-FR" dirty="0"/>
              <a:t>--L’un des objectifs de la psychologie de la Gestalt était de comprendre les règles que le système perceptif utilise pour représenter les objets. Ces règles ont été qualifiées de « lois ». Nous allons maintenant examiner quelques-unes de ces lois.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2FC2-4F00-4424-9EB7-C0BAC29E58D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92946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La loi de la proximité:</a:t>
            </a:r>
            <a:r>
              <a:rPr lang="fr-FR" dirty="0"/>
              <a:t> nous regroupons les points d'abord les plus proches les uns des autres. Par exemple, nous avons tendance à voir des rangées de points ici. Et des colonnes de points sur la droite.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2FC2-4F00-4424-9EB7-C0BAC29E58D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6426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r>
              <a:rPr lang="fr-FR" b="1" dirty="0"/>
              <a:t>La loi de similitude:</a:t>
            </a:r>
            <a:r>
              <a:rPr lang="fr-FR" dirty="0"/>
              <a:t> si la distance ne permet pas de regrouper les points, nous nous attacherons ensuite à repérer les plus similaires entre eux pour percevoir une forme. Par exemple, nous avons tendance à voir une alternance de rangées de points blancs et noirs sur la gauche. Et nous voyons une alternance de colonnes de points blancs et noirs sur la droite.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2FC2-4F00-4424-9EB7-C0BAC29E58D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6870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Cela vous donnera un écran qui ressemble à ceci. La diapositive actuelle est à gauche et les notes sont à droite.</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4CF20D6-6B73-4CA1-9732-B606D42E3715}" type="slidenum">
              <a:rPr kumimoji="0" lang="fr-FR"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5</a:t>
            </a:fld>
            <a:endParaRPr kumimoji="0" lang="fr-FR"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4014924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r>
              <a:rPr lang="fr-FR" b="1" i="1" dirty="0"/>
              <a:t>La loi de clôture</a:t>
            </a:r>
            <a:r>
              <a:rPr lang="fr-FR" dirty="0"/>
              <a:t> stipule que les individus perçoivent des objets tels que des formes, des lettres, des images, etc., comme étant entiers lorsqu’ils ne sont pas complets. Plus précisément, lorsque des parties d’une image globale sont manquantes, notre perception comble l’écart visuel. Par exemple, la figure représente ce que nous percevons comme un cercle sur le côté gauche de l’image et un rectangle sur le côté droit de l’image. Cependant, des lacunes sont présentes dans les formes. Si la loi de clôture n’existait pas, l’image représenterait un assortiment de lignes différentes avec des longueurs, des rotations et des courbures différentes, mais avec la loi de clôture, nous combinons perceptuellement les lignes en formes entières.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2FC2-4F00-4424-9EB7-C0BAC29E58D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9377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r>
              <a:rPr lang="fr-FR" b="1" dirty="0"/>
              <a:t>La loi de continuité:</a:t>
            </a:r>
            <a:r>
              <a:rPr lang="fr-FR" dirty="0"/>
              <a:t> Les éléments des objets ont tendance à être regroupés, et donc intégrés dans des ensembles perceptifs s’ils sont alignés à l’intérieur d’un objet. Une bonne continuation suggérerait que nous sommes plus susceptibles de percevoir cela comme deux lignes qui se chevauchent, plutôt que quatre lignes qui se rencontrent au centre ou deux coins.</a:t>
            </a:r>
          </a:p>
          <a:p>
            <a:pPr>
              <a:buFont typeface="Arial" panose="020B0604020202020204" pitchFamily="34" charset="0"/>
              <a:buNone/>
            </a:pPr>
            <a:r>
              <a:rPr lang="fr-FR" dirty="0"/>
              <a:t>--Dans les cas où il y a une intersection entre des objets, les individus ont tendance à percevoir les deux objets comme deux entités uniques et ininterrompues. Les stimuli restent distincts même en cas de chevauchement. Par exemple, la figure montre une configuration de deux clés croisées. Lorsque l’image est perçue, nous avons tendance à percevoir la clé en arrière-plan comme une seule clé ininterrompue au lieu de deux moitiés distinctes d’une clé.</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2FC2-4F00-4424-9EB7-C0BAC29E58D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06499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r>
              <a:rPr lang="fr-FR" b="1" dirty="0"/>
              <a:t>La loi de destin commun:</a:t>
            </a:r>
            <a:r>
              <a:rPr lang="fr-FR" dirty="0"/>
              <a:t> des parties en mouvement ayant la même trajectoire sont perçues comme faisant partie de la même forme.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2FC2-4F00-4424-9EB7-C0BAC29E58D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91668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dirty="0">
                <a:effectLst/>
                <a:latin typeface="Times New Roman" panose="02020603050405020304" pitchFamily="18" charset="0"/>
                <a:ea typeface="Times New Roman" panose="02020603050405020304" pitchFamily="18" charset="0"/>
                <a:cs typeface="Arial" panose="020B0604020202020204" pitchFamily="34" charset="0"/>
              </a:rPr>
              <a:t>Lien entre perception et personnalité ?</a:t>
            </a:r>
            <a:r>
              <a:rPr lang="fr-FR" sz="1800" dirty="0">
                <a:effectLst/>
                <a:latin typeface="Times New Roman" panose="02020603050405020304" pitchFamily="18" charset="0"/>
                <a:ea typeface="Times New Roman" panose="02020603050405020304" pitchFamily="18" charset="0"/>
                <a:cs typeface="Arial" panose="020B0604020202020204" pitchFamily="34" charset="0"/>
              </a:rPr>
              <a:t> </a:t>
            </a:r>
            <a:endParaRPr lang="fr-FR"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Times New Roman" panose="02020603050405020304" pitchFamily="18" charset="0"/>
                <a:ea typeface="Times New Roman" panose="02020603050405020304" pitchFamily="18" charset="0"/>
                <a:cs typeface="Arial" panose="020B0604020202020204" pitchFamily="34" charset="0"/>
              </a:rPr>
              <a:t>Ce que nous percevons peut parfois être lié à des caractéristiques de la personnalité ou même à des troubles cliniques. Par exemple, considérons l’illusion du masque rotatif (« </a:t>
            </a:r>
            <a:r>
              <a:rPr lang="fr-FR" sz="1800" dirty="0" err="1">
                <a:effectLst/>
                <a:latin typeface="Times New Roman" panose="02020603050405020304" pitchFamily="18" charset="0"/>
                <a:ea typeface="Times New Roman" panose="02020603050405020304" pitchFamily="18" charset="0"/>
                <a:cs typeface="Arial" panose="020B0604020202020204" pitchFamily="34" charset="0"/>
              </a:rPr>
              <a:t>rotating</a:t>
            </a:r>
            <a:r>
              <a:rPr lang="fr-FR" sz="1800" dirty="0">
                <a:effectLst/>
                <a:latin typeface="Times New Roman" panose="02020603050405020304" pitchFamily="18" charset="0"/>
                <a:ea typeface="Times New Roman" panose="02020603050405020304" pitchFamily="18" charset="0"/>
                <a:cs typeface="Arial" panose="020B0604020202020204" pitchFamily="34" charset="0"/>
              </a:rPr>
              <a:t> </a:t>
            </a:r>
            <a:r>
              <a:rPr lang="fr-FR" sz="1800" dirty="0" err="1">
                <a:effectLst/>
                <a:latin typeface="Times New Roman" panose="02020603050405020304" pitchFamily="18" charset="0"/>
                <a:ea typeface="Times New Roman" panose="02020603050405020304" pitchFamily="18" charset="0"/>
                <a:cs typeface="Arial" panose="020B0604020202020204" pitchFamily="34" charset="0"/>
              </a:rPr>
              <a:t>mask</a:t>
            </a:r>
            <a:r>
              <a:rPr lang="fr-FR" sz="1800" dirty="0">
                <a:effectLst/>
                <a:latin typeface="Times New Roman" panose="02020603050405020304" pitchFamily="18" charset="0"/>
                <a:ea typeface="Times New Roman" panose="02020603050405020304" pitchFamily="18" charset="0"/>
                <a:cs typeface="Arial" panose="020B0604020202020204" pitchFamily="34" charset="0"/>
              </a:rPr>
              <a:t> illusion »). Dans cette tâche, vous voyez un masque qui tourne. L’illusion fonctionne même avec un vrai masque, pas seulement un masque généré par ordinateur. La plupart des gens ne voient qu’un masque convexe. C’est-à-dire que le visage est pointé vers l’extérieur (vers vous). Même lorsque le masque est clairement concave (ce qui signifie que nous voyons l’intérieur du masque), nous le voyons toujours comme s’il était convexe. Il existe de vraies (et probablement) fausses exceptions à cette règle.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Times New Roman" panose="02020603050405020304" pitchFamily="18" charset="0"/>
                <a:ea typeface="Times New Roman" panose="02020603050405020304" pitchFamily="18" charset="0"/>
                <a:cs typeface="Arial" panose="020B0604020202020204" pitchFamily="34" charset="0"/>
              </a:rPr>
              <a:t>--Il y a 3 perception possible soit on voit l’intérieur du masque soit on voit encore l’extérieur du masque soit on alterne d’une vision à l’autre. Il semble qu’il existe des liens entre la perception et la personnalité.</a:t>
            </a:r>
            <a:endParaRPr lang="fr-FR"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DAA628-E8B5-0344-8094-B66B495AE4E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61833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Que nous regardions le devant du masque ou le verso concave, notre cerveau traite toujours la forme afin que nous voyions un visage saillant. Pourquoi cela arrive-t-il? Rappelez-vous que tout ce que nous voyons est le résultat de signaux électriques voyageant de l’œil vers le cerveau. C’est notre cerveau qui traite ces signaux pour construire une image que notre « moi conscient » est capable de percevoir. Nous savons par expérience que les visages sont convexes, donc notre cerveau traite l’image d’une manière qui a du sens pour nous et correspond à nos attentes.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--Cette tendance est si forte qu’elle est capable de remplacer les informations de profondeur 3D. Même lorsque nous sommes conscients que nous regardons le concave (verso du masque), nous ne pouvons nous empêcher de le percevoir comme un visage convexe et saillant. En fait, cette illusion est si forte que vous pouvez même vous retrouver à protester contre l’illusion. C’est-à-dire que vous pourriez </a:t>
            </a:r>
            <a:r>
              <a:rPr lang="fr-FR" b="1" i="1" dirty="0"/>
              <a:t>insister</a:t>
            </a:r>
            <a:r>
              <a:rPr lang="fr-FR" dirty="0"/>
              <a:t> sur le fait que le masque est, en fait, toujours face à vous. Mais c’est faux.</a:t>
            </a:r>
          </a:p>
          <a:p>
            <a:r>
              <a:rPr lang="fr-FR" dirty="0"/>
              <a:t>--Fait intéressant, cette illusion ne fonctionne souvent pas sur les personnes souffrant de schizophrénie. Ils sont capables de voir le masque creux pour ce qu’il est. Dans ce cas, l’information visuelle brute (traitement ascendant) n’est pas supplantée par des processus cognitifs supérieurs (traitement descendant). Certains psychologues pensent que cette prédominance du traitement ascendant sur le traitement descendant contribue au sentiment de dissociation de la réalité.</a:t>
            </a:r>
          </a:p>
          <a:p>
            <a:r>
              <a:rPr lang="fr-FR" dirty="0"/>
              <a:t>--Selon Internet, si vous êtes capable de manipuler votre perception pour voir de chaque côté du masque, alors vous êtes un génie. Mais c’est probablement un non-sens. En général, chaque fois que quelqu’un sur Internet vous dit "Seuls deux pour cent des gens peuvent...", ce n’est probablement pas basé sur la science. Mais le lien avec la schizophrénie est réel.</a:t>
            </a:r>
          </a:p>
        </p:txBody>
      </p:sp>
      <p:sp>
        <p:nvSpPr>
          <p:cNvPr id="4" name="Slide Number Placeholder 3"/>
          <p:cNvSpPr>
            <a:spLocks noGrp="1"/>
          </p:cNvSpPr>
          <p:nvPr>
            <p:ph type="sldNum" sz="quarter" idx="5"/>
          </p:nvPr>
        </p:nvSpPr>
        <p:spPr/>
        <p:txBody>
          <a:bodyPr/>
          <a:lstStyle/>
          <a:p>
            <a:fld id="{36C92FC2-4F00-4424-9EB7-C0BAC29E58DA}" type="slidenum">
              <a:rPr lang="fr-FR" smtClean="0"/>
              <a:t>45</a:t>
            </a:fld>
            <a:endParaRPr lang="fr-FR"/>
          </a:p>
        </p:txBody>
      </p:sp>
    </p:spTree>
    <p:extLst>
      <p:ext uri="{BB962C8B-B14F-4D97-AF65-F5344CB8AC3E}">
        <p14:creationId xmlns:p14="http://schemas.microsoft.com/office/powerpoint/2010/main" val="15432271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Nous pouvons voir à partir de tous ces exemples que nous ne percevons pas le monde directement. Il y a aussi un processus de construction. Normalement, le traitement descendant nous aide à mieux représenter le monde qui nous entoure, mais il peut parfois nous égarer (e.g., comme nous l’avons vu avec certaines des illusions perceptuelles).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--En médecine, nous pourrions être plus préoccupés par certains des autres biais cognitifs dont nous parlerons dans ce cours, mais les biais perceptuels pourraient modifier notre jugement dans certains scénarios. Par exemple, si un patient que nous connaissons est très actif sexuellement et qu’elle nous présente des inquiétudes au sujet de bosses dans la région pubienne, nous pourrions avoir tendance à interpréter ce que nous voyons ici comme des verrues génitales. En d’autres termes, les connaissances activées dans la mémoire pourraient avoir un biais descendant pour modifier la façon dont nous percevons les symptômes. Dans ce cas, il s’agirait d’un diagnostic erroné, car il s’agit d’un molluscum </a:t>
            </a:r>
            <a:r>
              <a:rPr lang="fr-FR" b="0" dirty="0" err="1"/>
              <a:t>contagiosum</a:t>
            </a:r>
            <a:r>
              <a:rPr lang="fr-FR" b="0" dirty="0"/>
              <a:t>.</a:t>
            </a:r>
            <a:endParaRPr lang="en-CA" dirty="0"/>
          </a:p>
        </p:txBody>
      </p:sp>
      <p:sp>
        <p:nvSpPr>
          <p:cNvPr id="4" name="Slide Number Placeholder 3"/>
          <p:cNvSpPr>
            <a:spLocks noGrp="1"/>
          </p:cNvSpPr>
          <p:nvPr>
            <p:ph type="sldNum" sz="quarter" idx="5"/>
          </p:nvPr>
        </p:nvSpPr>
        <p:spPr/>
        <p:txBody>
          <a:bodyPr/>
          <a:lstStyle/>
          <a:p>
            <a:fld id="{36C92FC2-4F00-4424-9EB7-C0BAC29E58DA}" type="slidenum">
              <a:rPr lang="fr-FR" smtClean="0"/>
              <a:t>46</a:t>
            </a:fld>
            <a:endParaRPr lang="fr-FR"/>
          </a:p>
        </p:txBody>
      </p:sp>
    </p:spTree>
    <p:extLst>
      <p:ext uri="{BB962C8B-B14F-4D97-AF65-F5344CB8AC3E}">
        <p14:creationId xmlns:p14="http://schemas.microsoft.com/office/powerpoint/2010/main" val="14109660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0" i="0" dirty="0">
                <a:solidFill>
                  <a:srgbClr val="000000"/>
                </a:solidFill>
                <a:effectLst/>
                <a:latin typeface="Segoe UI Web (West European)"/>
              </a:rPr>
              <a:t>On va commencer avec une petite expérience. On va essayer une tâche DRM. J’expliquerai cette tâche un peu plus tard aujourd'hui. Mais la tâche principale est de lire une liste de mots et d’essayer de s’en souvenir autant que possible.</a:t>
            </a:r>
          </a:p>
          <a:p>
            <a:r>
              <a:rPr lang="fr-FR" b="0" i="0" dirty="0">
                <a:solidFill>
                  <a:srgbClr val="000000"/>
                </a:solidFill>
                <a:effectLst/>
                <a:latin typeface="Segoe UI Web (West European)"/>
              </a:rPr>
              <a:t>--lit, repos, éveillé, fatigué, rêve, réveil, roupiller, couverture, somnoler, sommeiller, </a:t>
            </a:r>
            <a:r>
              <a:rPr lang="nb-NO" b="0" i="0" dirty="0">
                <a:solidFill>
                  <a:srgbClr val="000000"/>
                </a:solidFill>
                <a:effectLst/>
                <a:latin typeface="Segoe UI Web (West European)"/>
              </a:rPr>
              <a:t>ronfler, sieste, paix, bâiller, somnolence.</a:t>
            </a:r>
          </a:p>
          <a:p>
            <a:r>
              <a:rPr lang="nb-NO" b="0" i="0" dirty="0">
                <a:solidFill>
                  <a:srgbClr val="000000"/>
                </a:solidFill>
                <a:effectLst/>
                <a:latin typeface="Segoe UI Web (West European)"/>
              </a:rPr>
              <a:t>--On va faire un test de reconnaissance bientôt.</a:t>
            </a:r>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41D55-43A5-476E-94A2-DC5AA2F84922}" type="slidenum">
              <a:rPr kumimoji="0" lang="fr-FR"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fr-FR"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7404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Maintenant, nous allons faire une autre tâche. À partir de 321, comptez à rebours par trois.</a:t>
            </a:r>
          </a:p>
          <a:p>
            <a:r>
              <a:rPr lang="fr-FR" dirty="0"/>
              <a:t>--Pourquoi avons-nous fait cela? Ce n’était qu’une tâche d’interférence, une petite distraction avant notre test de mémoire.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2FC2-4F00-4424-9EB7-C0BAC29E58D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75552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0" i="0" dirty="0">
                <a:solidFill>
                  <a:srgbClr val="000000"/>
                </a:solidFill>
                <a:effectLst/>
                <a:latin typeface="Segoe UI Web (West European)"/>
              </a:rPr>
              <a:t>Nous allons maintenant essayer une tâche de reconnaissance. Je vais vous montrer un mot à la fois. Pour chaque mot, dites-moi si vous avez vu le mot ou pas. Si vous êtes sûr d’avoir vu le mot, levez la main. Sinon, posez votre main.</a:t>
            </a:r>
          </a:p>
          <a:p>
            <a:r>
              <a:rPr lang="fr-FR" b="0" i="0" dirty="0">
                <a:solidFill>
                  <a:srgbClr val="000000"/>
                </a:solidFill>
                <a:effectLst/>
                <a:latin typeface="Segoe UI Web (West European)"/>
              </a:rPr>
              <a:t>--lit, football, couverture, somnolence, maison, sieste, marcher, table, rêve, dormir.</a:t>
            </a:r>
          </a:p>
          <a:p>
            <a:r>
              <a:rPr lang="fr-FR" b="0" i="0" dirty="0">
                <a:solidFill>
                  <a:srgbClr val="000000"/>
                </a:solidFill>
                <a:effectLst/>
                <a:latin typeface="Segoe UI Web (West European)"/>
              </a:rPr>
              <a:t>--Êtes-vous sûr d’avoir vu le mot « dormir »?</a:t>
            </a:r>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41D55-43A5-476E-94A2-DC5AA2F84922}" type="slidenum">
              <a:rPr kumimoji="0" lang="fr-FR"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fr-FR"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21663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0" i="0" dirty="0">
                <a:solidFill>
                  <a:srgbClr val="000000"/>
                </a:solidFill>
                <a:effectLst/>
                <a:latin typeface="Segoe UI Web (West European)"/>
              </a:rPr>
              <a:t>Ce mot n’était en fait pas sur la liste. Le truc, c’est que tous les autres mots ont un lien avec le sens de « dormir ». Cela ne fonctionnera pas à chaque fois pour tous les participants. Si vous n’avez pas été trompé cette fois-ci, vous seriez probablement encore trompé par d’autres listes similaires. Cependant, les participants se souviennent souvent d’avoir entendu le mot critique même s’il n’a jamais été présenté. De plus, les participants sont souvent plus confiants d’avoir entendu ce leurre que d’autres mots qui figuraient sur la liste.</a:t>
            </a:r>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41D55-43A5-476E-94A2-DC5AA2F84922}" type="slidenum">
              <a:rPr kumimoji="0" lang="fr-FR"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fr-FR"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006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Qu’est-ce que la psychologie? La psychologie est la « science de l’esprit ». La psychologie cognitive reprend les mêmes méthodes utilisées en sciences, c’est-à-dire la méthode hypothético-déductive. C’est-à-dire que l</a:t>
            </a:r>
            <a:r>
              <a:rPr lang="fr-FR" noProof="0" dirty="0"/>
              <a:t>e projet de la psychologie est d’élaborer une connaissance sur l’humain, élaborée à partir de faits concrets qui ont été obtenus dans un effort pour saisir le réel tel qu’il est, et non tel que nous souhaitions qu’il soit. En d’autres termes, nous étudions le comportement humain avec la méthode scientifique.</a:t>
            </a:r>
          </a:p>
        </p:txBody>
      </p:sp>
      <p:sp>
        <p:nvSpPr>
          <p:cNvPr id="4" name="Slide Number Placeholder 3"/>
          <p:cNvSpPr>
            <a:spLocks noGrp="1"/>
          </p:cNvSpPr>
          <p:nvPr>
            <p:ph type="sldNum" sz="quarter" idx="5"/>
          </p:nvPr>
        </p:nvSpPr>
        <p:spPr/>
        <p:txBody>
          <a:bodyPr/>
          <a:lstStyle/>
          <a:p>
            <a:fld id="{36C92FC2-4F00-4424-9EB7-C0BAC29E58DA}" type="slidenum">
              <a:rPr lang="fr-FR" smtClean="0"/>
              <a:t>6</a:t>
            </a:fld>
            <a:endParaRPr lang="fr-FR"/>
          </a:p>
        </p:txBody>
      </p:sp>
    </p:spTree>
    <p:extLst>
      <p:ext uri="{BB962C8B-B14F-4D97-AF65-F5344CB8AC3E}">
        <p14:creationId xmlns:p14="http://schemas.microsoft.com/office/powerpoint/2010/main" val="4018775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dirty="0"/>
              <a:t>La psychologie considère l’être humain comme un organisme vivant soumis à des contraintes biologiques et sociales. Ces contraintes le conduisent à avoir un comportement « normal » ou « pathologique ».</a:t>
            </a:r>
          </a:p>
          <a:p>
            <a:r>
              <a:rPr lang="fr-FR" sz="1200" b="0" dirty="0"/>
              <a:t>--Il existe de nombreux sous-domaines de recherche en psychologie, certains se concentrant sur l’aspect plus biologique des choses, d’autres davantage sur le comportement social. Les domaines diffèrent également dans leur focalisation sur le fonctionnement normal par rapport au fonctionnement pathologique.</a:t>
            </a:r>
          </a:p>
          <a:p>
            <a:r>
              <a:rPr lang="fr-FR" sz="1200" b="0" dirty="0"/>
              <a:t>--La </a:t>
            </a:r>
            <a:r>
              <a:rPr lang="fr-FR" sz="1200" b="1" dirty="0"/>
              <a:t>psychopathologie</a:t>
            </a:r>
            <a:r>
              <a:rPr lang="fr-FR" sz="1200" b="0" dirty="0"/>
              <a:t> est l’étude scientifique et clinique des troubles psychiques (ou troubles mentaux) et la visée de la </a:t>
            </a:r>
            <a:r>
              <a:rPr lang="fr-FR" sz="1200" b="1" dirty="0"/>
              <a:t>psychologie clinique</a:t>
            </a:r>
            <a:r>
              <a:rPr lang="fr-FR" sz="1200" b="0" dirty="0"/>
              <a:t> est de faire accéder le patient à la cessation de ses souffrances psychiques.</a:t>
            </a:r>
          </a:p>
          <a:p>
            <a:r>
              <a:rPr lang="fr-FR" sz="1200" b="0" dirty="0"/>
              <a:t>--La </a:t>
            </a:r>
            <a:r>
              <a:rPr lang="fr-FR" sz="1200" b="1" dirty="0"/>
              <a:t>psychologie sociale</a:t>
            </a:r>
            <a:r>
              <a:rPr lang="fr-FR" sz="1200" b="0" dirty="0"/>
              <a:t> est la branche de la psychologie qui étudie de façon empirique comment « les pensées, les émotions et les comportements des individus sont influencés par la présence réelle, imaginaire ou implicite d’autres personnes » (Allport, 1985), donc l’être humain dans un contexte social.</a:t>
            </a:r>
          </a:p>
          <a:p>
            <a:r>
              <a:rPr lang="fr-FR" sz="1200" b="0" dirty="0"/>
              <a:t>--La </a:t>
            </a:r>
            <a:r>
              <a:rPr lang="fr-FR" sz="1200" b="1" dirty="0"/>
              <a:t>neuropsychologie</a:t>
            </a:r>
            <a:r>
              <a:rPr lang="fr-FR" sz="1200" b="0" dirty="0"/>
              <a:t> est une branche de la psychologie qui s’intéresse aux relations entre le cerveau et le fonctionnement psychologique (fonctions cognitives, comportements et émotions) au moyen d’observations menées auprès de sujets normaux ou de patients présentant des lésions cérébrales d’origines diverses.</a:t>
            </a:r>
          </a:p>
          <a:p>
            <a:r>
              <a:rPr lang="fr-FR" sz="1200" b="0" dirty="0"/>
              <a:t>--Il existe de nombreux autres sous-domaines de la psychologie, mais je parlerai principalement de psychologie cognitive dans ce cours. La </a:t>
            </a:r>
            <a:r>
              <a:rPr lang="fr-FR" sz="1200" b="1" dirty="0"/>
              <a:t>psychologie cognitive</a:t>
            </a:r>
            <a:r>
              <a:rPr lang="fr-FR" sz="1200" b="0" dirty="0"/>
              <a:t> étudie les grandes fonctions psychologiques de l’être humain, les mécanismes de l’esprit humaine, par exemple: la perception, l’attention, la mémoire, l’apprentissage, le langage, le raisonnement et la résolution de problèmes. La psychologie cognitive est l’étude de l’ensemble des états mentaux et l’ensemble des processus psychiques, en résumé: l’étude des activités mentales, qui fournissent à l’homme une représentation interne, une analyse de données externes, et ce, à des fins de prise de décisions et/ou d’actions.</a:t>
            </a:r>
            <a:endParaRPr lang="fr-FR" b="0" dirty="0"/>
          </a:p>
        </p:txBody>
      </p:sp>
      <p:sp>
        <p:nvSpPr>
          <p:cNvPr id="4" name="Slide Number Placeholder 3"/>
          <p:cNvSpPr>
            <a:spLocks noGrp="1"/>
          </p:cNvSpPr>
          <p:nvPr>
            <p:ph type="sldNum" sz="quarter" idx="5"/>
          </p:nvPr>
        </p:nvSpPr>
        <p:spPr/>
        <p:txBody>
          <a:bodyPr/>
          <a:lstStyle/>
          <a:p>
            <a:fld id="{36C92FC2-4F00-4424-9EB7-C0BAC29E58DA}" type="slidenum">
              <a:rPr lang="fr-FR" smtClean="0"/>
              <a:t>7</a:t>
            </a:fld>
            <a:endParaRPr lang="fr-FR"/>
          </a:p>
        </p:txBody>
      </p:sp>
    </p:spTree>
    <p:extLst>
      <p:ext uri="{BB962C8B-B14F-4D97-AF65-F5344CB8AC3E}">
        <p14:creationId xmlns:p14="http://schemas.microsoft.com/office/powerpoint/2010/main" val="1885871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a:lnSpc>
                <a:spcPct val="115000"/>
              </a:lnSpc>
            </a:pPr>
            <a:r>
              <a:rPr lang="fr-FR" sz="1800" b="1" dirty="0">
                <a:effectLst/>
                <a:latin typeface="Times New Roman" panose="02020603050405020304" pitchFamily="18" charset="0"/>
                <a:ea typeface="Calibri" panose="020F0502020204030204" pitchFamily="34" charset="0"/>
                <a:cs typeface="Times New Roman" panose="02020603050405020304" pitchFamily="18" charset="0"/>
              </a:rPr>
              <a:t>La méthode expérimentale en psychologie</a:t>
            </a:r>
          </a:p>
          <a:p>
            <a:pPr marL="0" algn="l">
              <a:lnSpc>
                <a:spcPct val="115000"/>
              </a:lnSpc>
            </a:pPr>
            <a:r>
              <a:rPr lang="fr-FR" sz="1800" b="0" dirty="0">
                <a:effectLst/>
                <a:latin typeface="Calibri" panose="020F0502020204030204" pitchFamily="34" charset="0"/>
                <a:ea typeface="Calibri" panose="020F0502020204030204" pitchFamily="34" charset="0"/>
                <a:cs typeface="Times New Roman" panose="02020603050405020304" pitchFamily="18" charset="0"/>
              </a:rPr>
              <a:t>Et comment étudions-nous les « mécanismes de l’esprit »? Il s’agit d’un petit détail de méthodologie de recherche, mais il nous permettra également d’aborder un premier biais cognitif.</a:t>
            </a:r>
          </a:p>
          <a:p>
            <a:pPr marL="0" algn="l">
              <a:lnSpc>
                <a:spcPct val="115000"/>
              </a:lnSpc>
            </a:pPr>
            <a:r>
              <a:rPr lang="fr-FR" sz="1800" b="0" dirty="0">
                <a:effectLst/>
                <a:latin typeface="Calibri" panose="020F0502020204030204" pitchFamily="34" charset="0"/>
                <a:ea typeface="Calibri" panose="020F0502020204030204" pitchFamily="34" charset="0"/>
                <a:cs typeface="Times New Roman" panose="02020603050405020304" pitchFamily="18" charset="0"/>
              </a:rPr>
              <a:t>--</a:t>
            </a:r>
            <a:r>
              <a:rPr lang="fr-FR" sz="4000" b="1" dirty="0"/>
              <a:t>Introspection: </a:t>
            </a:r>
            <a:r>
              <a:rPr lang="fr-FR" sz="1800" b="0" dirty="0">
                <a:effectLst/>
                <a:latin typeface="Calibri" panose="020F0502020204030204" pitchFamily="34" charset="0"/>
                <a:ea typeface="Calibri" panose="020F0502020204030204" pitchFamily="34" charset="0"/>
                <a:cs typeface="Times New Roman" panose="02020603050405020304" pitchFamily="18" charset="0"/>
              </a:rPr>
              <a:t>Une possibilité, qui existe depuis l’époque des philosophes anciens, est l’introspection. L’introspection est une séance d’attention portée à ses propres sensations, états ou pensées, bref l’acte de « regarder à l’intérieur » de soi. Non. Cela ne fonctionne pas.</a:t>
            </a:r>
            <a:r>
              <a:rPr lang="fr-FR" sz="1800" dirty="0">
                <a:effectLst/>
                <a:latin typeface="Times New Roman" panose="02020603050405020304" pitchFamily="18" charset="0"/>
                <a:ea typeface="Times New Roman" panose="02020603050405020304" pitchFamily="18" charset="0"/>
              </a:rPr>
              <a:t> Il faut bien comprendre qu’on n’a pas accès directement aux mécanismes, aux représentations et processus mentaux. L’introspection ne marche pas pour obtenir des vérités sur le fonctionnement mental.</a:t>
            </a:r>
            <a:endParaRPr lang="en-CA"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fr-FR" sz="1800" b="1" dirty="0">
                <a:effectLst/>
                <a:latin typeface="Times New Roman" panose="02020603050405020304" pitchFamily="18" charset="0"/>
                <a:ea typeface="Times New Roman" panose="02020603050405020304" pitchFamily="18" charset="0"/>
              </a:rPr>
              <a:t>--Le sens commun:</a:t>
            </a:r>
            <a:r>
              <a:rPr lang="fr-FR" sz="1800" dirty="0">
                <a:effectLst/>
                <a:latin typeface="Times New Roman" panose="02020603050405020304" pitchFamily="18" charset="0"/>
                <a:ea typeface="Times New Roman" panose="02020603050405020304" pitchFamily="18" charset="0"/>
              </a:rPr>
              <a:t> De même, il y a aussi des « vérités » qui viennent du sens commun, ce que nous croyons être vrai. Parfois, les idées qui viennent du sens commun ou de l’introspection sont vraies, mais il faut les tester, analyser et reproduire. Par exemple, on « sait » qu’il est mieux de bien dormir avant un examen, car le sommeil facilite la mémorisation. C’est généralement quelque chose de bien connu, mais le chercheur doit trouver un moyen de vérifier ce fait, il va élaborer des explications et tester des hypothèses.</a:t>
            </a:r>
          </a:p>
          <a:p>
            <a:pPr algn="l"/>
            <a:r>
              <a:rPr lang="fr-FR" sz="1800" dirty="0">
                <a:effectLst/>
                <a:latin typeface="Times New Roman" panose="02020603050405020304" pitchFamily="18" charset="0"/>
                <a:ea typeface="Times New Roman" panose="02020603050405020304" pitchFamily="18" charset="0"/>
              </a:rPr>
              <a:t>--Sinon, il fait de la psychologie du café du commerce sans validité scientifique. De plus, il y a de nombreuses croyances qui sont fausses.</a:t>
            </a:r>
            <a:endParaRPr lang="en-CA"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BB92307-9376-49BE-BA4F-82FD790F5084}" type="slidenum">
              <a:rPr lang="en-CA" smtClean="0"/>
              <a:t>8</a:t>
            </a:fld>
            <a:endParaRPr lang="en-CA"/>
          </a:p>
        </p:txBody>
      </p:sp>
    </p:spTree>
    <p:extLst>
      <p:ext uri="{BB962C8B-B14F-4D97-AF65-F5344CB8AC3E}">
        <p14:creationId xmlns:p14="http://schemas.microsoft.com/office/powerpoint/2010/main" val="3404988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fr-FR" sz="1800" dirty="0">
                <a:effectLst/>
                <a:latin typeface="Times New Roman" panose="02020603050405020304" pitchFamily="18" charset="0"/>
                <a:ea typeface="Times New Roman" panose="02020603050405020304" pitchFamily="18" charset="0"/>
              </a:rPr>
              <a:t>La psychologie est considérée comme une science car elle utilise des méthodes scientifiques pour décrire et expliquer les comportements et processus mentaux. On distingue classiquement deux grandes méthodes d’études scientifiques: l’observation et l’expérimentation.</a:t>
            </a:r>
            <a:endParaRPr lang="en-CA" sz="1800" dirty="0">
              <a:effectLst/>
              <a:latin typeface="Times New Roman" panose="02020603050405020304" pitchFamily="18" charset="0"/>
              <a:ea typeface="Times New Roman" panose="02020603050405020304" pitchFamily="18" charset="0"/>
            </a:endParaRPr>
          </a:p>
          <a:p>
            <a:pPr algn="l"/>
            <a:r>
              <a:rPr lang="fr-FR" sz="1800" b="1" dirty="0">
                <a:effectLst/>
                <a:latin typeface="Times New Roman" panose="02020603050405020304" pitchFamily="18" charset="0"/>
                <a:ea typeface="Times New Roman" panose="02020603050405020304" pitchFamily="18" charset="0"/>
              </a:rPr>
              <a:t>1) L’observation a un but uniquement descriptif</a:t>
            </a:r>
            <a:r>
              <a:rPr lang="fr-FR" sz="1800" dirty="0">
                <a:effectLst/>
                <a:latin typeface="Times New Roman" panose="02020603050405020304" pitchFamily="18" charset="0"/>
                <a:ea typeface="Times New Roman" panose="02020603050405020304" pitchFamily="18" charset="0"/>
              </a:rPr>
              <a:t>:</a:t>
            </a:r>
            <a:endParaRPr lang="en-CA" sz="1800" dirty="0">
              <a:effectLst/>
              <a:latin typeface="Times New Roman" panose="02020603050405020304" pitchFamily="18" charset="0"/>
              <a:ea typeface="Times New Roman" panose="02020603050405020304" pitchFamily="18" charset="0"/>
            </a:endParaRPr>
          </a:p>
          <a:p>
            <a:pPr algn="l"/>
            <a:r>
              <a:rPr lang="fr-FR" sz="1800" dirty="0">
                <a:effectLst/>
                <a:latin typeface="Times New Roman" panose="02020603050405020304" pitchFamily="18" charset="0"/>
                <a:ea typeface="Times New Roman" panose="02020603050405020304" pitchFamily="18" charset="0"/>
              </a:rPr>
              <a:t>Le chercheur va observer les comportements en milieu naturel en tentant de décrire le plus objectivement possible. Il va tenter d’être le plus discret possible pour ne pas influer sur le comportement de l’individu dans son environnement.</a:t>
            </a:r>
            <a:endParaRPr lang="en-CA" sz="1800" dirty="0">
              <a:effectLst/>
              <a:latin typeface="Times New Roman" panose="02020603050405020304" pitchFamily="18" charset="0"/>
              <a:ea typeface="Times New Roman" panose="02020603050405020304" pitchFamily="18" charset="0"/>
            </a:endParaRPr>
          </a:p>
          <a:p>
            <a:pPr algn="l"/>
            <a:r>
              <a:rPr lang="fr-FR" sz="1800" dirty="0">
                <a:effectLst/>
                <a:latin typeface="Times New Roman" panose="02020603050405020304" pitchFamily="18" charset="0"/>
                <a:ea typeface="Times New Roman" panose="02020603050405020304" pitchFamily="18" charset="0"/>
              </a:rPr>
              <a:t>--</a:t>
            </a:r>
            <a:r>
              <a:rPr lang="fr-FR" sz="1800" b="1" dirty="0">
                <a:effectLst/>
                <a:latin typeface="Times New Roman" panose="02020603050405020304" pitchFamily="18" charset="0"/>
                <a:ea typeface="Times New Roman" panose="02020603050405020304" pitchFamily="18" charset="0"/>
              </a:rPr>
              <a:t>MAIS…</a:t>
            </a:r>
            <a:r>
              <a:rPr lang="fr-FR" sz="1800" dirty="0">
                <a:effectLst/>
                <a:latin typeface="Times New Roman" panose="02020603050405020304" pitchFamily="18" charset="0"/>
                <a:ea typeface="Times New Roman" panose="02020603050405020304" pitchFamily="18" charset="0"/>
              </a:rPr>
              <a:t> C’est une méthode exploratoire. Et cette méthode est relativement limitée: elle permet uniquement d’établir des </a:t>
            </a:r>
            <a:r>
              <a:rPr lang="fr-FR" sz="1800" b="1" i="1" u="sng" dirty="0">
                <a:effectLst/>
                <a:latin typeface="Times New Roman" panose="02020603050405020304" pitchFamily="18" charset="0"/>
                <a:ea typeface="Times New Roman" panose="02020603050405020304" pitchFamily="18" charset="0"/>
              </a:rPr>
              <a:t>corrélations</a:t>
            </a:r>
            <a:r>
              <a:rPr lang="fr-FR" sz="1800" dirty="0">
                <a:effectLst/>
                <a:latin typeface="Times New Roman" panose="02020603050405020304" pitchFamily="18" charset="0"/>
                <a:ea typeface="Times New Roman" panose="02020603050405020304" pitchFamily="18" charset="0"/>
              </a:rPr>
              <a:t> (liens) entre deux phénomènes.</a:t>
            </a:r>
          </a:p>
        </p:txBody>
      </p:sp>
      <p:sp>
        <p:nvSpPr>
          <p:cNvPr id="4" name="Slide Number Placeholder 3"/>
          <p:cNvSpPr>
            <a:spLocks noGrp="1"/>
          </p:cNvSpPr>
          <p:nvPr>
            <p:ph type="sldNum" sz="quarter" idx="5"/>
          </p:nvPr>
        </p:nvSpPr>
        <p:spPr/>
        <p:txBody>
          <a:bodyPr/>
          <a:lstStyle/>
          <a:p>
            <a:fld id="{1BB92307-9376-49BE-BA4F-82FD790F5084}" type="slidenum">
              <a:rPr lang="en-CA" smtClean="0"/>
              <a:t>9</a:t>
            </a:fld>
            <a:endParaRPr lang="en-CA"/>
          </a:p>
        </p:txBody>
      </p:sp>
    </p:spTree>
    <p:extLst>
      <p:ext uri="{BB962C8B-B14F-4D97-AF65-F5344CB8AC3E}">
        <p14:creationId xmlns:p14="http://schemas.microsoft.com/office/powerpoint/2010/main" val="292577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u="sng" dirty="0">
                <a:effectLst/>
                <a:latin typeface="Times New Roman" panose="02020603050405020304" pitchFamily="18" charset="0"/>
                <a:ea typeface="Times New Roman" panose="02020603050405020304" pitchFamily="18" charset="0"/>
              </a:rPr>
              <a:t>CORRELATION n’est PAS CAUSALITE</a:t>
            </a:r>
            <a:r>
              <a:rPr lang="fr-FR" sz="1200" b="1" dirty="0">
                <a:effectLst/>
                <a:latin typeface="Times New Roman" panose="02020603050405020304" pitchFamily="18" charset="0"/>
                <a:ea typeface="Times New Roman" panose="02020603050405020304" pitchFamily="18" charset="0"/>
              </a:rPr>
              <a:t>.</a:t>
            </a:r>
            <a:r>
              <a:rPr lang="fr-FR" sz="1200" dirty="0">
                <a:effectLst/>
                <a:latin typeface="Times New Roman" panose="02020603050405020304" pitchFamily="18" charset="0"/>
                <a:ea typeface="Times New Roman" panose="02020603050405020304" pitchFamily="18" charset="0"/>
              </a:rPr>
              <a:t> Une corrélation n’implique pas forcément un lien de cause à effet. Les deux phénomènes observés peuvent être expliqués par autre chose…</a:t>
            </a:r>
            <a:endParaRPr lang="en-CA" sz="1200" dirty="0">
              <a:effectLst/>
              <a:latin typeface="Times New Roman" panose="02020603050405020304" pitchFamily="18" charset="0"/>
              <a:ea typeface="Times New Roman" panose="02020603050405020304" pitchFamily="18" charset="0"/>
            </a:endParaRPr>
          </a:p>
          <a:p>
            <a:pPr algn="l"/>
            <a:r>
              <a:rPr lang="fr-FR" sz="1200" dirty="0">
                <a:effectLst/>
                <a:latin typeface="Times New Roman" panose="02020603050405020304" pitchFamily="18" charset="0"/>
                <a:ea typeface="Times New Roman" panose="02020603050405020304" pitchFamily="18" charset="0"/>
              </a:rPr>
              <a:t>--Par exemple, on remarque que sur les plages, plus les gens mangent de glaces, et plus on constate que les baigneurs sont attaqués par les requins? Ces deux phénomènes sont indépendants, les requins ne sont pas dotés de capteurs de sucres. Le point commun, c’est le soleil, plus il y de soleil et plus les gens mangent des glaces, et plus il y a de soleil et plus les gens se baignent et sont susceptibles de se faire attaquer par des requins.</a:t>
            </a:r>
          </a:p>
          <a:p>
            <a:pPr algn="l"/>
            <a:r>
              <a:rPr lang="fr-FR" sz="1200" dirty="0">
                <a:effectLst/>
                <a:latin typeface="Times New Roman" panose="02020603050405020304" pitchFamily="18" charset="0"/>
                <a:ea typeface="Times New Roman" panose="02020603050405020304" pitchFamily="18" charset="0"/>
              </a:rPr>
              <a:t>Les deux phénomènes observés peuvent être complètement indépendants (sans qu’on ait trouvé de lien).</a:t>
            </a:r>
            <a:endParaRPr lang="en-CA" sz="12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BB92307-9376-49BE-BA4F-82FD790F5084}" type="slidenum">
              <a:rPr lang="en-CA" smtClean="0"/>
              <a:t>10</a:t>
            </a:fld>
            <a:endParaRPr lang="en-CA"/>
          </a:p>
        </p:txBody>
      </p:sp>
    </p:spTree>
    <p:extLst>
      <p:ext uri="{BB962C8B-B14F-4D97-AF65-F5344CB8AC3E}">
        <p14:creationId xmlns:p14="http://schemas.microsoft.com/office/powerpoint/2010/main" val="345970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9AF8E-EA94-6C28-184A-E63FB2D310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a:extLst>
              <a:ext uri="{FF2B5EF4-FFF2-40B4-BE49-F238E27FC236}">
                <a16:creationId xmlns:a16="http://schemas.microsoft.com/office/drawing/2014/main" id="{B9B29750-3AD4-0967-4448-D98333C1D1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0755A974-A642-4BE6-82BB-68D1CBE82A15}"/>
              </a:ext>
            </a:extLst>
          </p:cNvPr>
          <p:cNvSpPr>
            <a:spLocks noGrp="1"/>
          </p:cNvSpPr>
          <p:nvPr>
            <p:ph type="dt" sz="half" idx="10"/>
          </p:nvPr>
        </p:nvSpPr>
        <p:spPr/>
        <p:txBody>
          <a:bodyPr/>
          <a:lstStyle/>
          <a:p>
            <a:fld id="{C77DE074-1BCA-4E99-A9D0-0F4EC448E82B}" type="datetimeFigureOut">
              <a:rPr lang="fr-FR" smtClean="0"/>
              <a:t>14/03/2025</a:t>
            </a:fld>
            <a:endParaRPr lang="fr-FR"/>
          </a:p>
        </p:txBody>
      </p:sp>
      <p:sp>
        <p:nvSpPr>
          <p:cNvPr id="5" name="Footer Placeholder 4">
            <a:extLst>
              <a:ext uri="{FF2B5EF4-FFF2-40B4-BE49-F238E27FC236}">
                <a16:creationId xmlns:a16="http://schemas.microsoft.com/office/drawing/2014/main" id="{125AE370-11D8-D86F-D1DC-B320234A3014}"/>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1EED52CB-68FF-CDF7-6254-8E1D9F8B9F7D}"/>
              </a:ext>
            </a:extLst>
          </p:cNvPr>
          <p:cNvSpPr>
            <a:spLocks noGrp="1"/>
          </p:cNvSpPr>
          <p:nvPr>
            <p:ph type="sldNum" sz="quarter" idx="12"/>
          </p:nvPr>
        </p:nvSpPr>
        <p:spPr/>
        <p:txBody>
          <a:bodyPr/>
          <a:lstStyle/>
          <a:p>
            <a:fld id="{AFE60F9A-843F-498B-A98D-612D7538C664}" type="slidenum">
              <a:rPr lang="fr-FR" smtClean="0"/>
              <a:t>‹#›</a:t>
            </a:fld>
            <a:endParaRPr lang="fr-FR"/>
          </a:p>
        </p:txBody>
      </p:sp>
    </p:spTree>
    <p:extLst>
      <p:ext uri="{BB962C8B-B14F-4D97-AF65-F5344CB8AC3E}">
        <p14:creationId xmlns:p14="http://schemas.microsoft.com/office/powerpoint/2010/main" val="71273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B79D3-8D07-97CA-38A9-73FC39A2A9CF}"/>
              </a:ext>
            </a:extLst>
          </p:cNvPr>
          <p:cNvSpPr>
            <a:spLocks noGrp="1"/>
          </p:cNvSpPr>
          <p:nvPr>
            <p:ph type="title"/>
          </p:nvPr>
        </p:nvSpPr>
        <p:spPr/>
        <p:txBody>
          <a:bodyPr/>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EEC2C549-DF45-4E6F-13FD-78B4D4D519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8A1CECB8-8001-414D-0E8C-F499859E9C7D}"/>
              </a:ext>
            </a:extLst>
          </p:cNvPr>
          <p:cNvSpPr>
            <a:spLocks noGrp="1"/>
          </p:cNvSpPr>
          <p:nvPr>
            <p:ph type="dt" sz="half" idx="10"/>
          </p:nvPr>
        </p:nvSpPr>
        <p:spPr/>
        <p:txBody>
          <a:bodyPr/>
          <a:lstStyle/>
          <a:p>
            <a:fld id="{C77DE074-1BCA-4E99-A9D0-0F4EC448E82B}" type="datetimeFigureOut">
              <a:rPr lang="fr-FR" smtClean="0"/>
              <a:t>14/03/2025</a:t>
            </a:fld>
            <a:endParaRPr lang="fr-FR"/>
          </a:p>
        </p:txBody>
      </p:sp>
      <p:sp>
        <p:nvSpPr>
          <p:cNvPr id="5" name="Footer Placeholder 4">
            <a:extLst>
              <a:ext uri="{FF2B5EF4-FFF2-40B4-BE49-F238E27FC236}">
                <a16:creationId xmlns:a16="http://schemas.microsoft.com/office/drawing/2014/main" id="{DF1576BD-B085-AC98-D23E-15EF9C3B65F7}"/>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576A4860-8817-3B45-889A-BB080AE60677}"/>
              </a:ext>
            </a:extLst>
          </p:cNvPr>
          <p:cNvSpPr>
            <a:spLocks noGrp="1"/>
          </p:cNvSpPr>
          <p:nvPr>
            <p:ph type="sldNum" sz="quarter" idx="12"/>
          </p:nvPr>
        </p:nvSpPr>
        <p:spPr/>
        <p:txBody>
          <a:bodyPr/>
          <a:lstStyle/>
          <a:p>
            <a:fld id="{AFE60F9A-843F-498B-A98D-612D7538C664}" type="slidenum">
              <a:rPr lang="fr-FR" smtClean="0"/>
              <a:t>‹#›</a:t>
            </a:fld>
            <a:endParaRPr lang="fr-FR"/>
          </a:p>
        </p:txBody>
      </p:sp>
    </p:spTree>
    <p:extLst>
      <p:ext uri="{BB962C8B-B14F-4D97-AF65-F5344CB8AC3E}">
        <p14:creationId xmlns:p14="http://schemas.microsoft.com/office/powerpoint/2010/main" val="1222142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4C9547-6A09-0B4F-F3F5-EA2F8FA3619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819488A9-7D07-31E6-DBCD-F9582BA6F2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34F2507A-EAC8-7E50-0BFF-D84781FE86B5}"/>
              </a:ext>
            </a:extLst>
          </p:cNvPr>
          <p:cNvSpPr>
            <a:spLocks noGrp="1"/>
          </p:cNvSpPr>
          <p:nvPr>
            <p:ph type="dt" sz="half" idx="10"/>
          </p:nvPr>
        </p:nvSpPr>
        <p:spPr/>
        <p:txBody>
          <a:bodyPr/>
          <a:lstStyle/>
          <a:p>
            <a:fld id="{C77DE074-1BCA-4E99-A9D0-0F4EC448E82B}" type="datetimeFigureOut">
              <a:rPr lang="fr-FR" smtClean="0"/>
              <a:t>14/03/2025</a:t>
            </a:fld>
            <a:endParaRPr lang="fr-FR"/>
          </a:p>
        </p:txBody>
      </p:sp>
      <p:sp>
        <p:nvSpPr>
          <p:cNvPr id="5" name="Footer Placeholder 4">
            <a:extLst>
              <a:ext uri="{FF2B5EF4-FFF2-40B4-BE49-F238E27FC236}">
                <a16:creationId xmlns:a16="http://schemas.microsoft.com/office/drawing/2014/main" id="{FE52DD5B-3586-2006-A241-C63286F5146C}"/>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BB6A0529-53D0-9E52-1696-E6FA828F3C6F}"/>
              </a:ext>
            </a:extLst>
          </p:cNvPr>
          <p:cNvSpPr>
            <a:spLocks noGrp="1"/>
          </p:cNvSpPr>
          <p:nvPr>
            <p:ph type="sldNum" sz="quarter" idx="12"/>
          </p:nvPr>
        </p:nvSpPr>
        <p:spPr/>
        <p:txBody>
          <a:bodyPr/>
          <a:lstStyle/>
          <a:p>
            <a:fld id="{AFE60F9A-843F-498B-A98D-612D7538C664}" type="slidenum">
              <a:rPr lang="fr-FR" smtClean="0"/>
              <a:t>‹#›</a:t>
            </a:fld>
            <a:endParaRPr lang="fr-FR"/>
          </a:p>
        </p:txBody>
      </p:sp>
    </p:spTree>
    <p:extLst>
      <p:ext uri="{BB962C8B-B14F-4D97-AF65-F5344CB8AC3E}">
        <p14:creationId xmlns:p14="http://schemas.microsoft.com/office/powerpoint/2010/main" val="344492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Cliquez et modifiez le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A2832EA1-30E6-B546-8E8B-220A9E1BFCAA}" type="datetimeFigureOut">
              <a:rPr lang="fr-FR" smtClean="0"/>
              <a:t>14/03/2025</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2D7712E3-D18B-E04C-83D8-6EE76668EB6E}" type="slidenum">
              <a:rPr lang="fr-FR" smtClean="0"/>
              <a:t>‹#›</a:t>
            </a:fld>
            <a:endParaRPr lang="fr-FR" dirty="0"/>
          </a:p>
        </p:txBody>
      </p:sp>
    </p:spTree>
    <p:extLst>
      <p:ext uri="{BB962C8B-B14F-4D97-AF65-F5344CB8AC3E}">
        <p14:creationId xmlns:p14="http://schemas.microsoft.com/office/powerpoint/2010/main" val="26514244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2832EA1-30E6-B546-8E8B-220A9E1BFCAA}" type="datetimeFigureOut">
              <a:rPr lang="fr-FR" smtClean="0"/>
              <a:t>14/03/2025</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2D7712E3-D18B-E04C-83D8-6EE76668EB6E}" type="slidenum">
              <a:rPr lang="fr-FR" smtClean="0"/>
              <a:t>‹#›</a:t>
            </a:fld>
            <a:endParaRPr lang="fr-FR" dirty="0"/>
          </a:p>
        </p:txBody>
      </p:sp>
    </p:spTree>
    <p:extLst>
      <p:ext uri="{BB962C8B-B14F-4D97-AF65-F5344CB8AC3E}">
        <p14:creationId xmlns:p14="http://schemas.microsoft.com/office/powerpoint/2010/main" val="1214388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A2832EA1-30E6-B546-8E8B-220A9E1BFCAA}" type="datetimeFigureOut">
              <a:rPr lang="fr-FR" smtClean="0"/>
              <a:t>14/03/2025</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2D7712E3-D18B-E04C-83D8-6EE76668EB6E}" type="slidenum">
              <a:rPr lang="fr-FR" smtClean="0"/>
              <a:t>‹#›</a:t>
            </a:fld>
            <a:endParaRPr lang="fr-FR" dirty="0"/>
          </a:p>
        </p:txBody>
      </p:sp>
    </p:spTree>
    <p:extLst>
      <p:ext uri="{BB962C8B-B14F-4D97-AF65-F5344CB8AC3E}">
        <p14:creationId xmlns:p14="http://schemas.microsoft.com/office/powerpoint/2010/main" val="33980082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A2832EA1-30E6-B546-8E8B-220A9E1BFCAA}" type="datetimeFigureOut">
              <a:rPr lang="fr-FR" smtClean="0"/>
              <a:t>14/03/2025</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2D7712E3-D18B-E04C-83D8-6EE76668EB6E}" type="slidenum">
              <a:rPr lang="fr-FR" smtClean="0"/>
              <a:t>‹#›</a:t>
            </a:fld>
            <a:endParaRPr lang="fr-FR" dirty="0"/>
          </a:p>
        </p:txBody>
      </p:sp>
    </p:spTree>
    <p:extLst>
      <p:ext uri="{BB962C8B-B14F-4D97-AF65-F5344CB8AC3E}">
        <p14:creationId xmlns:p14="http://schemas.microsoft.com/office/powerpoint/2010/main" val="27666511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A2832EA1-30E6-B546-8E8B-220A9E1BFCAA}" type="datetimeFigureOut">
              <a:rPr lang="fr-FR" smtClean="0"/>
              <a:t>14/03/2025</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D7712E3-D18B-E04C-83D8-6EE76668EB6E}" type="slidenum">
              <a:rPr lang="fr-FR" smtClean="0"/>
              <a:t>‹#›</a:t>
            </a:fld>
            <a:endParaRPr lang="fr-FR" dirty="0"/>
          </a:p>
        </p:txBody>
      </p:sp>
    </p:spTree>
    <p:extLst>
      <p:ext uri="{BB962C8B-B14F-4D97-AF65-F5344CB8AC3E}">
        <p14:creationId xmlns:p14="http://schemas.microsoft.com/office/powerpoint/2010/main" val="20958324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A2832EA1-30E6-B546-8E8B-220A9E1BFCAA}" type="datetimeFigureOut">
              <a:rPr lang="fr-FR" smtClean="0"/>
              <a:t>14/03/2025</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2D7712E3-D18B-E04C-83D8-6EE76668EB6E}" type="slidenum">
              <a:rPr lang="fr-FR" smtClean="0"/>
              <a:t>‹#›</a:t>
            </a:fld>
            <a:endParaRPr lang="fr-FR" dirty="0"/>
          </a:p>
        </p:txBody>
      </p:sp>
    </p:spTree>
    <p:extLst>
      <p:ext uri="{BB962C8B-B14F-4D97-AF65-F5344CB8AC3E}">
        <p14:creationId xmlns:p14="http://schemas.microsoft.com/office/powerpoint/2010/main" val="6348001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2832EA1-30E6-B546-8E8B-220A9E1BFCAA}" type="datetimeFigureOut">
              <a:rPr lang="fr-FR" smtClean="0"/>
              <a:t>14/03/2025</a:t>
            </a:fld>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2D7712E3-D18B-E04C-83D8-6EE76668EB6E}" type="slidenum">
              <a:rPr lang="fr-FR" smtClean="0"/>
              <a:t>‹#›</a:t>
            </a:fld>
            <a:endParaRPr lang="fr-FR" dirty="0"/>
          </a:p>
        </p:txBody>
      </p:sp>
    </p:spTree>
    <p:extLst>
      <p:ext uri="{BB962C8B-B14F-4D97-AF65-F5344CB8AC3E}">
        <p14:creationId xmlns:p14="http://schemas.microsoft.com/office/powerpoint/2010/main" val="21550827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A2832EA1-30E6-B546-8E8B-220A9E1BFCAA}" type="datetimeFigureOut">
              <a:rPr lang="fr-FR" smtClean="0"/>
              <a:t>14/03/2025</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2D7712E3-D18B-E04C-83D8-6EE76668EB6E}" type="slidenum">
              <a:rPr lang="fr-FR" smtClean="0"/>
              <a:t>‹#›</a:t>
            </a:fld>
            <a:endParaRPr lang="fr-FR" dirty="0"/>
          </a:p>
        </p:txBody>
      </p:sp>
    </p:spTree>
    <p:extLst>
      <p:ext uri="{BB962C8B-B14F-4D97-AF65-F5344CB8AC3E}">
        <p14:creationId xmlns:p14="http://schemas.microsoft.com/office/powerpoint/2010/main" val="675471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2BB1-2725-D69B-D091-B6A1413EADB2}"/>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8B7A6A2A-7073-9804-83D4-2F30EB02D7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7BDFF207-6381-DBE4-4D80-A9BE08C65DC2}"/>
              </a:ext>
            </a:extLst>
          </p:cNvPr>
          <p:cNvSpPr>
            <a:spLocks noGrp="1"/>
          </p:cNvSpPr>
          <p:nvPr>
            <p:ph type="dt" sz="half" idx="10"/>
          </p:nvPr>
        </p:nvSpPr>
        <p:spPr/>
        <p:txBody>
          <a:bodyPr/>
          <a:lstStyle/>
          <a:p>
            <a:fld id="{C77DE074-1BCA-4E99-A9D0-0F4EC448E82B}" type="datetimeFigureOut">
              <a:rPr lang="fr-FR" smtClean="0"/>
              <a:t>14/03/2025</a:t>
            </a:fld>
            <a:endParaRPr lang="fr-FR"/>
          </a:p>
        </p:txBody>
      </p:sp>
      <p:sp>
        <p:nvSpPr>
          <p:cNvPr id="5" name="Footer Placeholder 4">
            <a:extLst>
              <a:ext uri="{FF2B5EF4-FFF2-40B4-BE49-F238E27FC236}">
                <a16:creationId xmlns:a16="http://schemas.microsoft.com/office/drawing/2014/main" id="{7C602D81-1178-E9E7-F23B-A0DB9F553453}"/>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B78003B3-C69A-CA66-0C85-6C66AA1C6679}"/>
              </a:ext>
            </a:extLst>
          </p:cNvPr>
          <p:cNvSpPr>
            <a:spLocks noGrp="1"/>
          </p:cNvSpPr>
          <p:nvPr>
            <p:ph type="sldNum" sz="quarter" idx="12"/>
          </p:nvPr>
        </p:nvSpPr>
        <p:spPr/>
        <p:txBody>
          <a:bodyPr/>
          <a:lstStyle/>
          <a:p>
            <a:fld id="{AFE60F9A-843F-498B-A98D-612D7538C664}" type="slidenum">
              <a:rPr lang="fr-FR" smtClean="0"/>
              <a:t>‹#›</a:t>
            </a:fld>
            <a:endParaRPr lang="fr-FR"/>
          </a:p>
        </p:txBody>
      </p:sp>
    </p:spTree>
    <p:extLst>
      <p:ext uri="{BB962C8B-B14F-4D97-AF65-F5344CB8AC3E}">
        <p14:creationId xmlns:p14="http://schemas.microsoft.com/office/powerpoint/2010/main" val="1451783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A2832EA1-30E6-B546-8E8B-220A9E1BFCAA}" type="datetimeFigureOut">
              <a:rPr lang="fr-FR" smtClean="0"/>
              <a:t>14/03/2025</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2D7712E3-D18B-E04C-83D8-6EE76668EB6E}" type="slidenum">
              <a:rPr lang="fr-FR" smtClean="0"/>
              <a:t>‹#›</a:t>
            </a:fld>
            <a:endParaRPr lang="fr-FR" dirty="0"/>
          </a:p>
        </p:txBody>
      </p:sp>
    </p:spTree>
    <p:extLst>
      <p:ext uri="{BB962C8B-B14F-4D97-AF65-F5344CB8AC3E}">
        <p14:creationId xmlns:p14="http://schemas.microsoft.com/office/powerpoint/2010/main" val="15345315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2832EA1-30E6-B546-8E8B-220A9E1BFCAA}" type="datetimeFigureOut">
              <a:rPr lang="fr-FR" smtClean="0"/>
              <a:t>14/03/2025</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2D7712E3-D18B-E04C-83D8-6EE76668EB6E}" type="slidenum">
              <a:rPr lang="fr-FR" smtClean="0"/>
              <a:t>‹#›</a:t>
            </a:fld>
            <a:endParaRPr lang="fr-FR" dirty="0"/>
          </a:p>
        </p:txBody>
      </p:sp>
    </p:spTree>
    <p:extLst>
      <p:ext uri="{BB962C8B-B14F-4D97-AF65-F5344CB8AC3E}">
        <p14:creationId xmlns:p14="http://schemas.microsoft.com/office/powerpoint/2010/main" val="21606478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2832EA1-30E6-B546-8E8B-220A9E1BFCAA}" type="datetimeFigureOut">
              <a:rPr lang="fr-FR" smtClean="0"/>
              <a:t>14/03/2025</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2D7712E3-D18B-E04C-83D8-6EE76668EB6E}" type="slidenum">
              <a:rPr lang="fr-FR" smtClean="0"/>
              <a:t>‹#›</a:t>
            </a:fld>
            <a:endParaRPr lang="fr-FR" dirty="0"/>
          </a:p>
        </p:txBody>
      </p:sp>
    </p:spTree>
    <p:extLst>
      <p:ext uri="{BB962C8B-B14F-4D97-AF65-F5344CB8AC3E}">
        <p14:creationId xmlns:p14="http://schemas.microsoft.com/office/powerpoint/2010/main" val="28902459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18F5C-E07A-A5CB-C3FA-4FBE57AB0C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a:extLst>
              <a:ext uri="{FF2B5EF4-FFF2-40B4-BE49-F238E27FC236}">
                <a16:creationId xmlns:a16="http://schemas.microsoft.com/office/drawing/2014/main" id="{4624D88E-AEE4-5957-F8F0-CFA824953C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53592813-6090-CC9E-5D2C-90AA022F6FE8}"/>
              </a:ext>
            </a:extLst>
          </p:cNvPr>
          <p:cNvSpPr>
            <a:spLocks noGrp="1"/>
          </p:cNvSpPr>
          <p:nvPr>
            <p:ph type="dt" sz="half" idx="10"/>
          </p:nvPr>
        </p:nvSpPr>
        <p:spPr/>
        <p:txBody>
          <a:bodyPr/>
          <a:lstStyle/>
          <a:p>
            <a:fld id="{AD8901D3-BB17-422B-AF1D-249BA1215598}" type="datetimeFigureOut">
              <a:rPr lang="fr-FR" smtClean="0"/>
              <a:t>14/03/2025</a:t>
            </a:fld>
            <a:endParaRPr lang="fr-FR"/>
          </a:p>
        </p:txBody>
      </p:sp>
      <p:sp>
        <p:nvSpPr>
          <p:cNvPr id="5" name="Footer Placeholder 4">
            <a:extLst>
              <a:ext uri="{FF2B5EF4-FFF2-40B4-BE49-F238E27FC236}">
                <a16:creationId xmlns:a16="http://schemas.microsoft.com/office/drawing/2014/main" id="{3DEA48EC-423E-D7CE-C4FF-6911EF050881}"/>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2CE5B65F-99E1-9375-8940-412C3E155080}"/>
              </a:ext>
            </a:extLst>
          </p:cNvPr>
          <p:cNvSpPr>
            <a:spLocks noGrp="1"/>
          </p:cNvSpPr>
          <p:nvPr>
            <p:ph type="sldNum" sz="quarter" idx="12"/>
          </p:nvPr>
        </p:nvSpPr>
        <p:spPr/>
        <p:txBody>
          <a:bodyPr/>
          <a:lstStyle/>
          <a:p>
            <a:fld id="{58A07BDB-2C3F-4BD5-A719-3BFF10D9FA9B}" type="slidenum">
              <a:rPr lang="fr-FR" smtClean="0"/>
              <a:t>‹#›</a:t>
            </a:fld>
            <a:endParaRPr lang="fr-FR"/>
          </a:p>
        </p:txBody>
      </p:sp>
    </p:spTree>
    <p:extLst>
      <p:ext uri="{BB962C8B-B14F-4D97-AF65-F5344CB8AC3E}">
        <p14:creationId xmlns:p14="http://schemas.microsoft.com/office/powerpoint/2010/main" val="2446383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55FC8-1088-643D-7019-37E70265AB62}"/>
              </a:ext>
            </a:extLst>
          </p:cNvPr>
          <p:cNvSpPr>
            <a:spLocks noGrp="1"/>
          </p:cNvSpPr>
          <p:nvPr>
            <p:ph type="title"/>
          </p:nvPr>
        </p:nvSpPr>
        <p:spPr/>
        <p:txBody>
          <a:bodyPr/>
          <a:lstStyle/>
          <a:p>
            <a:r>
              <a:rPr lang="en-US" dirty="0"/>
              <a:t>Click to edit Master title style</a:t>
            </a:r>
            <a:endParaRPr lang="fr-FR" dirty="0"/>
          </a:p>
        </p:txBody>
      </p:sp>
      <p:sp>
        <p:nvSpPr>
          <p:cNvPr id="3" name="Content Placeholder 2">
            <a:extLst>
              <a:ext uri="{FF2B5EF4-FFF2-40B4-BE49-F238E27FC236}">
                <a16:creationId xmlns:a16="http://schemas.microsoft.com/office/drawing/2014/main" id="{7D4A1472-1B8F-B73F-B97F-845DEEB8A4AA}"/>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4" name="Date Placeholder 3">
            <a:extLst>
              <a:ext uri="{FF2B5EF4-FFF2-40B4-BE49-F238E27FC236}">
                <a16:creationId xmlns:a16="http://schemas.microsoft.com/office/drawing/2014/main" id="{B81AAFDA-60DA-8CA1-8D84-7EA217BEFF75}"/>
              </a:ext>
            </a:extLst>
          </p:cNvPr>
          <p:cNvSpPr>
            <a:spLocks noGrp="1"/>
          </p:cNvSpPr>
          <p:nvPr>
            <p:ph type="dt" sz="half" idx="10"/>
          </p:nvPr>
        </p:nvSpPr>
        <p:spPr/>
        <p:txBody>
          <a:bodyPr/>
          <a:lstStyle/>
          <a:p>
            <a:fld id="{AD8901D3-BB17-422B-AF1D-249BA1215598}" type="datetimeFigureOut">
              <a:rPr lang="fr-FR" smtClean="0"/>
              <a:t>14/03/2025</a:t>
            </a:fld>
            <a:endParaRPr lang="fr-FR"/>
          </a:p>
        </p:txBody>
      </p:sp>
      <p:sp>
        <p:nvSpPr>
          <p:cNvPr id="5" name="Footer Placeholder 4">
            <a:extLst>
              <a:ext uri="{FF2B5EF4-FFF2-40B4-BE49-F238E27FC236}">
                <a16:creationId xmlns:a16="http://schemas.microsoft.com/office/drawing/2014/main" id="{56E8FE83-6BE7-03E4-A663-551801F06453}"/>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9696DC4B-1CF5-5690-2D14-416B331AB43B}"/>
              </a:ext>
            </a:extLst>
          </p:cNvPr>
          <p:cNvSpPr>
            <a:spLocks noGrp="1"/>
          </p:cNvSpPr>
          <p:nvPr>
            <p:ph type="sldNum" sz="quarter" idx="12"/>
          </p:nvPr>
        </p:nvSpPr>
        <p:spPr/>
        <p:txBody>
          <a:bodyPr/>
          <a:lstStyle/>
          <a:p>
            <a:fld id="{58A07BDB-2C3F-4BD5-A719-3BFF10D9FA9B}" type="slidenum">
              <a:rPr lang="fr-FR" smtClean="0"/>
              <a:t>‹#›</a:t>
            </a:fld>
            <a:endParaRPr lang="fr-FR"/>
          </a:p>
        </p:txBody>
      </p:sp>
    </p:spTree>
    <p:extLst>
      <p:ext uri="{BB962C8B-B14F-4D97-AF65-F5344CB8AC3E}">
        <p14:creationId xmlns:p14="http://schemas.microsoft.com/office/powerpoint/2010/main" val="30668967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00A64-E02B-F554-B6CE-907E19C441BE}"/>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endParaRPr lang="fr-FR" dirty="0"/>
          </a:p>
        </p:txBody>
      </p:sp>
      <p:sp>
        <p:nvSpPr>
          <p:cNvPr id="3" name="Text Placeholder 2">
            <a:extLst>
              <a:ext uri="{FF2B5EF4-FFF2-40B4-BE49-F238E27FC236}">
                <a16:creationId xmlns:a16="http://schemas.microsoft.com/office/drawing/2014/main" id="{46E4C610-AED5-E59D-D654-EB54C422787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CA3EF5-BA9A-E3FC-CAD5-ABF8FF02BB02}"/>
              </a:ext>
            </a:extLst>
          </p:cNvPr>
          <p:cNvSpPr>
            <a:spLocks noGrp="1"/>
          </p:cNvSpPr>
          <p:nvPr>
            <p:ph type="dt" sz="half" idx="10"/>
          </p:nvPr>
        </p:nvSpPr>
        <p:spPr/>
        <p:txBody>
          <a:bodyPr/>
          <a:lstStyle/>
          <a:p>
            <a:fld id="{AD8901D3-BB17-422B-AF1D-249BA1215598}" type="datetimeFigureOut">
              <a:rPr lang="fr-FR" smtClean="0"/>
              <a:t>14/03/2025</a:t>
            </a:fld>
            <a:endParaRPr lang="fr-FR"/>
          </a:p>
        </p:txBody>
      </p:sp>
      <p:sp>
        <p:nvSpPr>
          <p:cNvPr id="5" name="Footer Placeholder 4">
            <a:extLst>
              <a:ext uri="{FF2B5EF4-FFF2-40B4-BE49-F238E27FC236}">
                <a16:creationId xmlns:a16="http://schemas.microsoft.com/office/drawing/2014/main" id="{25C15F3E-FAFB-F0C2-A9E1-F644BDC590F1}"/>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8F1AD699-C1FD-7C1C-58E2-1E8DC4BBF433}"/>
              </a:ext>
            </a:extLst>
          </p:cNvPr>
          <p:cNvSpPr>
            <a:spLocks noGrp="1"/>
          </p:cNvSpPr>
          <p:nvPr>
            <p:ph type="sldNum" sz="quarter" idx="12"/>
          </p:nvPr>
        </p:nvSpPr>
        <p:spPr/>
        <p:txBody>
          <a:bodyPr/>
          <a:lstStyle/>
          <a:p>
            <a:fld id="{58A07BDB-2C3F-4BD5-A719-3BFF10D9FA9B}" type="slidenum">
              <a:rPr lang="fr-FR" smtClean="0"/>
              <a:t>‹#›</a:t>
            </a:fld>
            <a:endParaRPr lang="fr-FR"/>
          </a:p>
        </p:txBody>
      </p:sp>
    </p:spTree>
    <p:extLst>
      <p:ext uri="{BB962C8B-B14F-4D97-AF65-F5344CB8AC3E}">
        <p14:creationId xmlns:p14="http://schemas.microsoft.com/office/powerpoint/2010/main" val="28329598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5DB2F-80D9-A3B0-5E0E-1A7D38076266}"/>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FCC6EA46-8619-7218-C4B2-BF011AC3FF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a:extLst>
              <a:ext uri="{FF2B5EF4-FFF2-40B4-BE49-F238E27FC236}">
                <a16:creationId xmlns:a16="http://schemas.microsoft.com/office/drawing/2014/main" id="{F35C1D3C-1B3A-8B5A-6AC2-1C53DC8542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a:extLst>
              <a:ext uri="{FF2B5EF4-FFF2-40B4-BE49-F238E27FC236}">
                <a16:creationId xmlns:a16="http://schemas.microsoft.com/office/drawing/2014/main" id="{9F273511-687B-4BFA-F00C-D919E0B340E3}"/>
              </a:ext>
            </a:extLst>
          </p:cNvPr>
          <p:cNvSpPr>
            <a:spLocks noGrp="1"/>
          </p:cNvSpPr>
          <p:nvPr>
            <p:ph type="dt" sz="half" idx="10"/>
          </p:nvPr>
        </p:nvSpPr>
        <p:spPr/>
        <p:txBody>
          <a:bodyPr/>
          <a:lstStyle/>
          <a:p>
            <a:fld id="{AD8901D3-BB17-422B-AF1D-249BA1215598}" type="datetimeFigureOut">
              <a:rPr lang="fr-FR" smtClean="0"/>
              <a:t>14/03/2025</a:t>
            </a:fld>
            <a:endParaRPr lang="fr-FR"/>
          </a:p>
        </p:txBody>
      </p:sp>
      <p:sp>
        <p:nvSpPr>
          <p:cNvPr id="6" name="Footer Placeholder 5">
            <a:extLst>
              <a:ext uri="{FF2B5EF4-FFF2-40B4-BE49-F238E27FC236}">
                <a16:creationId xmlns:a16="http://schemas.microsoft.com/office/drawing/2014/main" id="{7427088E-07DF-A154-9DF1-1F19C9682F72}"/>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848F736A-898E-E214-8E0D-D8EBC49108D4}"/>
              </a:ext>
            </a:extLst>
          </p:cNvPr>
          <p:cNvSpPr>
            <a:spLocks noGrp="1"/>
          </p:cNvSpPr>
          <p:nvPr>
            <p:ph type="sldNum" sz="quarter" idx="12"/>
          </p:nvPr>
        </p:nvSpPr>
        <p:spPr/>
        <p:txBody>
          <a:bodyPr/>
          <a:lstStyle/>
          <a:p>
            <a:fld id="{58A07BDB-2C3F-4BD5-A719-3BFF10D9FA9B}" type="slidenum">
              <a:rPr lang="fr-FR" smtClean="0"/>
              <a:t>‹#›</a:t>
            </a:fld>
            <a:endParaRPr lang="fr-FR"/>
          </a:p>
        </p:txBody>
      </p:sp>
    </p:spTree>
    <p:extLst>
      <p:ext uri="{BB962C8B-B14F-4D97-AF65-F5344CB8AC3E}">
        <p14:creationId xmlns:p14="http://schemas.microsoft.com/office/powerpoint/2010/main" val="34704631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56C6E-C808-116E-53F4-5B17B9F335FD}"/>
              </a:ext>
            </a:extLst>
          </p:cNvPr>
          <p:cNvSpPr>
            <a:spLocks noGrp="1"/>
          </p:cNvSpPr>
          <p:nvPr>
            <p:ph type="title"/>
          </p:nvPr>
        </p:nvSpPr>
        <p:spPr>
          <a:xfrm>
            <a:off x="839788" y="365125"/>
            <a:ext cx="10515600" cy="1325563"/>
          </a:xfrm>
        </p:spPr>
        <p:txBody>
          <a:bodyPr/>
          <a:lstStyle/>
          <a:p>
            <a:r>
              <a:rPr lang="en-US"/>
              <a:t>Click to edit Master title style</a:t>
            </a:r>
            <a:endParaRPr lang="fr-FR"/>
          </a:p>
        </p:txBody>
      </p:sp>
      <p:sp>
        <p:nvSpPr>
          <p:cNvPr id="3" name="Text Placeholder 2">
            <a:extLst>
              <a:ext uri="{FF2B5EF4-FFF2-40B4-BE49-F238E27FC236}">
                <a16:creationId xmlns:a16="http://schemas.microsoft.com/office/drawing/2014/main" id="{9E380C61-A0CF-F6F5-578D-D31F931647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526E32-2EB9-69AE-4758-878F441943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a:extLst>
              <a:ext uri="{FF2B5EF4-FFF2-40B4-BE49-F238E27FC236}">
                <a16:creationId xmlns:a16="http://schemas.microsoft.com/office/drawing/2014/main" id="{B70EAFAC-36A8-2506-CE04-5A0E25C483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CB0217-50B6-7A77-1EAE-70BE4E8780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a:extLst>
              <a:ext uri="{FF2B5EF4-FFF2-40B4-BE49-F238E27FC236}">
                <a16:creationId xmlns:a16="http://schemas.microsoft.com/office/drawing/2014/main" id="{A097485B-F02A-3FCA-A2B8-E79519D57F2B}"/>
              </a:ext>
            </a:extLst>
          </p:cNvPr>
          <p:cNvSpPr>
            <a:spLocks noGrp="1"/>
          </p:cNvSpPr>
          <p:nvPr>
            <p:ph type="dt" sz="half" idx="10"/>
          </p:nvPr>
        </p:nvSpPr>
        <p:spPr/>
        <p:txBody>
          <a:bodyPr/>
          <a:lstStyle/>
          <a:p>
            <a:fld id="{AD8901D3-BB17-422B-AF1D-249BA1215598}" type="datetimeFigureOut">
              <a:rPr lang="fr-FR" smtClean="0"/>
              <a:t>14/03/2025</a:t>
            </a:fld>
            <a:endParaRPr lang="fr-FR"/>
          </a:p>
        </p:txBody>
      </p:sp>
      <p:sp>
        <p:nvSpPr>
          <p:cNvPr id="8" name="Footer Placeholder 7">
            <a:extLst>
              <a:ext uri="{FF2B5EF4-FFF2-40B4-BE49-F238E27FC236}">
                <a16:creationId xmlns:a16="http://schemas.microsoft.com/office/drawing/2014/main" id="{CF16A543-A5AC-8CE1-E904-2394EAD2620F}"/>
              </a:ext>
            </a:extLst>
          </p:cNvPr>
          <p:cNvSpPr>
            <a:spLocks noGrp="1"/>
          </p:cNvSpPr>
          <p:nvPr>
            <p:ph type="ftr" sz="quarter" idx="11"/>
          </p:nvPr>
        </p:nvSpPr>
        <p:spPr/>
        <p:txBody>
          <a:bodyPr/>
          <a:lstStyle/>
          <a:p>
            <a:endParaRPr lang="fr-FR"/>
          </a:p>
        </p:txBody>
      </p:sp>
      <p:sp>
        <p:nvSpPr>
          <p:cNvPr id="9" name="Slide Number Placeholder 8">
            <a:extLst>
              <a:ext uri="{FF2B5EF4-FFF2-40B4-BE49-F238E27FC236}">
                <a16:creationId xmlns:a16="http://schemas.microsoft.com/office/drawing/2014/main" id="{94050F28-7D9A-B571-4451-CAD559338DFE}"/>
              </a:ext>
            </a:extLst>
          </p:cNvPr>
          <p:cNvSpPr>
            <a:spLocks noGrp="1"/>
          </p:cNvSpPr>
          <p:nvPr>
            <p:ph type="sldNum" sz="quarter" idx="12"/>
          </p:nvPr>
        </p:nvSpPr>
        <p:spPr/>
        <p:txBody>
          <a:bodyPr/>
          <a:lstStyle/>
          <a:p>
            <a:fld id="{58A07BDB-2C3F-4BD5-A719-3BFF10D9FA9B}" type="slidenum">
              <a:rPr lang="fr-FR" smtClean="0"/>
              <a:t>‹#›</a:t>
            </a:fld>
            <a:endParaRPr lang="fr-FR"/>
          </a:p>
        </p:txBody>
      </p:sp>
    </p:spTree>
    <p:extLst>
      <p:ext uri="{BB962C8B-B14F-4D97-AF65-F5344CB8AC3E}">
        <p14:creationId xmlns:p14="http://schemas.microsoft.com/office/powerpoint/2010/main" val="37900982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95489-A419-684F-D783-16B4DB13E728}"/>
              </a:ext>
            </a:extLst>
          </p:cNvPr>
          <p:cNvSpPr>
            <a:spLocks noGrp="1"/>
          </p:cNvSpPr>
          <p:nvPr>
            <p:ph type="title"/>
          </p:nvPr>
        </p:nvSpPr>
        <p:spPr/>
        <p:txBody>
          <a:bodyPr/>
          <a:lstStyle/>
          <a:p>
            <a:r>
              <a:rPr lang="en-US"/>
              <a:t>Click to edit Master title style</a:t>
            </a:r>
            <a:endParaRPr lang="fr-FR"/>
          </a:p>
        </p:txBody>
      </p:sp>
      <p:sp>
        <p:nvSpPr>
          <p:cNvPr id="3" name="Date Placeholder 2">
            <a:extLst>
              <a:ext uri="{FF2B5EF4-FFF2-40B4-BE49-F238E27FC236}">
                <a16:creationId xmlns:a16="http://schemas.microsoft.com/office/drawing/2014/main" id="{42002FAF-2C14-75B2-9D8B-9F94C66D3AB2}"/>
              </a:ext>
            </a:extLst>
          </p:cNvPr>
          <p:cNvSpPr>
            <a:spLocks noGrp="1"/>
          </p:cNvSpPr>
          <p:nvPr>
            <p:ph type="dt" sz="half" idx="10"/>
          </p:nvPr>
        </p:nvSpPr>
        <p:spPr/>
        <p:txBody>
          <a:bodyPr/>
          <a:lstStyle/>
          <a:p>
            <a:fld id="{AD8901D3-BB17-422B-AF1D-249BA1215598}" type="datetimeFigureOut">
              <a:rPr lang="fr-FR" smtClean="0"/>
              <a:t>14/03/2025</a:t>
            </a:fld>
            <a:endParaRPr lang="fr-FR"/>
          </a:p>
        </p:txBody>
      </p:sp>
      <p:sp>
        <p:nvSpPr>
          <p:cNvPr id="4" name="Footer Placeholder 3">
            <a:extLst>
              <a:ext uri="{FF2B5EF4-FFF2-40B4-BE49-F238E27FC236}">
                <a16:creationId xmlns:a16="http://schemas.microsoft.com/office/drawing/2014/main" id="{2E588530-3C33-2BA9-7D33-249E27734CB2}"/>
              </a:ext>
            </a:extLst>
          </p:cNvPr>
          <p:cNvSpPr>
            <a:spLocks noGrp="1"/>
          </p:cNvSpPr>
          <p:nvPr>
            <p:ph type="ftr" sz="quarter" idx="11"/>
          </p:nvPr>
        </p:nvSpPr>
        <p:spPr/>
        <p:txBody>
          <a:bodyPr/>
          <a:lstStyle/>
          <a:p>
            <a:endParaRPr lang="fr-FR"/>
          </a:p>
        </p:txBody>
      </p:sp>
      <p:sp>
        <p:nvSpPr>
          <p:cNvPr id="5" name="Slide Number Placeholder 4">
            <a:extLst>
              <a:ext uri="{FF2B5EF4-FFF2-40B4-BE49-F238E27FC236}">
                <a16:creationId xmlns:a16="http://schemas.microsoft.com/office/drawing/2014/main" id="{DC6521FA-9B5F-3C60-A6FA-255BB512FE3A}"/>
              </a:ext>
            </a:extLst>
          </p:cNvPr>
          <p:cNvSpPr>
            <a:spLocks noGrp="1"/>
          </p:cNvSpPr>
          <p:nvPr>
            <p:ph type="sldNum" sz="quarter" idx="12"/>
          </p:nvPr>
        </p:nvSpPr>
        <p:spPr/>
        <p:txBody>
          <a:bodyPr/>
          <a:lstStyle/>
          <a:p>
            <a:fld id="{58A07BDB-2C3F-4BD5-A719-3BFF10D9FA9B}" type="slidenum">
              <a:rPr lang="fr-FR" smtClean="0"/>
              <a:t>‹#›</a:t>
            </a:fld>
            <a:endParaRPr lang="fr-FR"/>
          </a:p>
        </p:txBody>
      </p:sp>
    </p:spTree>
    <p:extLst>
      <p:ext uri="{BB962C8B-B14F-4D97-AF65-F5344CB8AC3E}">
        <p14:creationId xmlns:p14="http://schemas.microsoft.com/office/powerpoint/2010/main" val="13852059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7900D6-B667-D158-F3DE-A05615ED5D14}"/>
              </a:ext>
            </a:extLst>
          </p:cNvPr>
          <p:cNvSpPr>
            <a:spLocks noGrp="1"/>
          </p:cNvSpPr>
          <p:nvPr>
            <p:ph type="dt" sz="half" idx="10"/>
          </p:nvPr>
        </p:nvSpPr>
        <p:spPr/>
        <p:txBody>
          <a:bodyPr/>
          <a:lstStyle/>
          <a:p>
            <a:fld id="{AD8901D3-BB17-422B-AF1D-249BA1215598}" type="datetimeFigureOut">
              <a:rPr lang="fr-FR" smtClean="0"/>
              <a:t>14/03/2025</a:t>
            </a:fld>
            <a:endParaRPr lang="fr-FR"/>
          </a:p>
        </p:txBody>
      </p:sp>
      <p:sp>
        <p:nvSpPr>
          <p:cNvPr id="3" name="Footer Placeholder 2">
            <a:extLst>
              <a:ext uri="{FF2B5EF4-FFF2-40B4-BE49-F238E27FC236}">
                <a16:creationId xmlns:a16="http://schemas.microsoft.com/office/drawing/2014/main" id="{1A8868B6-546C-F036-E4BB-048A1EE6681E}"/>
              </a:ext>
            </a:extLst>
          </p:cNvPr>
          <p:cNvSpPr>
            <a:spLocks noGrp="1"/>
          </p:cNvSpPr>
          <p:nvPr>
            <p:ph type="ftr" sz="quarter" idx="11"/>
          </p:nvPr>
        </p:nvSpPr>
        <p:spPr/>
        <p:txBody>
          <a:bodyPr/>
          <a:lstStyle/>
          <a:p>
            <a:endParaRPr lang="fr-FR"/>
          </a:p>
        </p:txBody>
      </p:sp>
      <p:sp>
        <p:nvSpPr>
          <p:cNvPr id="4" name="Slide Number Placeholder 3">
            <a:extLst>
              <a:ext uri="{FF2B5EF4-FFF2-40B4-BE49-F238E27FC236}">
                <a16:creationId xmlns:a16="http://schemas.microsoft.com/office/drawing/2014/main" id="{804B3A57-79A5-C226-C409-43B977D77B05}"/>
              </a:ext>
            </a:extLst>
          </p:cNvPr>
          <p:cNvSpPr>
            <a:spLocks noGrp="1"/>
          </p:cNvSpPr>
          <p:nvPr>
            <p:ph type="sldNum" sz="quarter" idx="12"/>
          </p:nvPr>
        </p:nvSpPr>
        <p:spPr/>
        <p:txBody>
          <a:bodyPr/>
          <a:lstStyle/>
          <a:p>
            <a:fld id="{58A07BDB-2C3F-4BD5-A719-3BFF10D9FA9B}" type="slidenum">
              <a:rPr lang="fr-FR" smtClean="0"/>
              <a:t>‹#›</a:t>
            </a:fld>
            <a:endParaRPr lang="fr-FR"/>
          </a:p>
        </p:txBody>
      </p:sp>
    </p:spTree>
    <p:extLst>
      <p:ext uri="{BB962C8B-B14F-4D97-AF65-F5344CB8AC3E}">
        <p14:creationId xmlns:p14="http://schemas.microsoft.com/office/powerpoint/2010/main" val="483012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19794-83AD-5920-61CC-79D7363726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FR"/>
          </a:p>
        </p:txBody>
      </p:sp>
      <p:sp>
        <p:nvSpPr>
          <p:cNvPr id="3" name="Text Placeholder 2">
            <a:extLst>
              <a:ext uri="{FF2B5EF4-FFF2-40B4-BE49-F238E27FC236}">
                <a16:creationId xmlns:a16="http://schemas.microsoft.com/office/drawing/2014/main" id="{8CEF44D1-C35D-EDBA-F087-4713D56A54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BA1ACE-FE4A-AFEC-D9BF-14555D9B0E48}"/>
              </a:ext>
            </a:extLst>
          </p:cNvPr>
          <p:cNvSpPr>
            <a:spLocks noGrp="1"/>
          </p:cNvSpPr>
          <p:nvPr>
            <p:ph type="dt" sz="half" idx="10"/>
          </p:nvPr>
        </p:nvSpPr>
        <p:spPr/>
        <p:txBody>
          <a:bodyPr/>
          <a:lstStyle/>
          <a:p>
            <a:fld id="{C77DE074-1BCA-4E99-A9D0-0F4EC448E82B}" type="datetimeFigureOut">
              <a:rPr lang="fr-FR" smtClean="0"/>
              <a:t>14/03/2025</a:t>
            </a:fld>
            <a:endParaRPr lang="fr-FR"/>
          </a:p>
        </p:txBody>
      </p:sp>
      <p:sp>
        <p:nvSpPr>
          <p:cNvPr id="5" name="Footer Placeholder 4">
            <a:extLst>
              <a:ext uri="{FF2B5EF4-FFF2-40B4-BE49-F238E27FC236}">
                <a16:creationId xmlns:a16="http://schemas.microsoft.com/office/drawing/2014/main" id="{C75006CE-CF4A-3AD3-0B20-F8AA61F046BF}"/>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5260B7D9-183B-9BC8-E64F-86804BA3C18B}"/>
              </a:ext>
            </a:extLst>
          </p:cNvPr>
          <p:cNvSpPr>
            <a:spLocks noGrp="1"/>
          </p:cNvSpPr>
          <p:nvPr>
            <p:ph type="sldNum" sz="quarter" idx="12"/>
          </p:nvPr>
        </p:nvSpPr>
        <p:spPr/>
        <p:txBody>
          <a:bodyPr/>
          <a:lstStyle/>
          <a:p>
            <a:fld id="{AFE60F9A-843F-498B-A98D-612D7538C664}" type="slidenum">
              <a:rPr lang="fr-FR" smtClean="0"/>
              <a:t>‹#›</a:t>
            </a:fld>
            <a:endParaRPr lang="fr-FR"/>
          </a:p>
        </p:txBody>
      </p:sp>
    </p:spTree>
    <p:extLst>
      <p:ext uri="{BB962C8B-B14F-4D97-AF65-F5344CB8AC3E}">
        <p14:creationId xmlns:p14="http://schemas.microsoft.com/office/powerpoint/2010/main" val="24258533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2B6B3-55CA-774A-380B-D3147DB654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Content Placeholder 2">
            <a:extLst>
              <a:ext uri="{FF2B5EF4-FFF2-40B4-BE49-F238E27FC236}">
                <a16:creationId xmlns:a16="http://schemas.microsoft.com/office/drawing/2014/main" id="{52717853-D36F-37D3-9E56-13CA629574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a:extLst>
              <a:ext uri="{FF2B5EF4-FFF2-40B4-BE49-F238E27FC236}">
                <a16:creationId xmlns:a16="http://schemas.microsoft.com/office/drawing/2014/main" id="{7B8CA01F-614B-5708-48BC-C64E4B8DAD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4D8735-2EE1-9FBA-B570-F058B75A311D}"/>
              </a:ext>
            </a:extLst>
          </p:cNvPr>
          <p:cNvSpPr>
            <a:spLocks noGrp="1"/>
          </p:cNvSpPr>
          <p:nvPr>
            <p:ph type="dt" sz="half" idx="10"/>
          </p:nvPr>
        </p:nvSpPr>
        <p:spPr/>
        <p:txBody>
          <a:bodyPr/>
          <a:lstStyle/>
          <a:p>
            <a:fld id="{AD8901D3-BB17-422B-AF1D-249BA1215598}" type="datetimeFigureOut">
              <a:rPr lang="fr-FR" smtClean="0"/>
              <a:t>14/03/2025</a:t>
            </a:fld>
            <a:endParaRPr lang="fr-FR"/>
          </a:p>
        </p:txBody>
      </p:sp>
      <p:sp>
        <p:nvSpPr>
          <p:cNvPr id="6" name="Footer Placeholder 5">
            <a:extLst>
              <a:ext uri="{FF2B5EF4-FFF2-40B4-BE49-F238E27FC236}">
                <a16:creationId xmlns:a16="http://schemas.microsoft.com/office/drawing/2014/main" id="{565A1179-8D36-B14E-21CA-842C4D9B5C53}"/>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2CE4CF8C-6ADB-3262-38AE-2B022DBD827D}"/>
              </a:ext>
            </a:extLst>
          </p:cNvPr>
          <p:cNvSpPr>
            <a:spLocks noGrp="1"/>
          </p:cNvSpPr>
          <p:nvPr>
            <p:ph type="sldNum" sz="quarter" idx="12"/>
          </p:nvPr>
        </p:nvSpPr>
        <p:spPr/>
        <p:txBody>
          <a:bodyPr/>
          <a:lstStyle/>
          <a:p>
            <a:fld id="{58A07BDB-2C3F-4BD5-A719-3BFF10D9FA9B}" type="slidenum">
              <a:rPr lang="fr-FR" smtClean="0"/>
              <a:t>‹#›</a:t>
            </a:fld>
            <a:endParaRPr lang="fr-FR"/>
          </a:p>
        </p:txBody>
      </p:sp>
    </p:spTree>
    <p:extLst>
      <p:ext uri="{BB962C8B-B14F-4D97-AF65-F5344CB8AC3E}">
        <p14:creationId xmlns:p14="http://schemas.microsoft.com/office/powerpoint/2010/main" val="39236766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4F427-3582-52C0-9D7F-33FEF63B69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Picture Placeholder 2">
            <a:extLst>
              <a:ext uri="{FF2B5EF4-FFF2-40B4-BE49-F238E27FC236}">
                <a16:creationId xmlns:a16="http://schemas.microsoft.com/office/drawing/2014/main" id="{76A2B224-04A9-C55E-1EE3-84D2B488FC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a:extLst>
              <a:ext uri="{FF2B5EF4-FFF2-40B4-BE49-F238E27FC236}">
                <a16:creationId xmlns:a16="http://schemas.microsoft.com/office/drawing/2014/main" id="{13CBE98F-6666-7B3D-0EE3-BD679973ED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9A85A0-A716-AF30-4D82-6FA45E9EC725}"/>
              </a:ext>
            </a:extLst>
          </p:cNvPr>
          <p:cNvSpPr>
            <a:spLocks noGrp="1"/>
          </p:cNvSpPr>
          <p:nvPr>
            <p:ph type="dt" sz="half" idx="10"/>
          </p:nvPr>
        </p:nvSpPr>
        <p:spPr/>
        <p:txBody>
          <a:bodyPr/>
          <a:lstStyle/>
          <a:p>
            <a:fld id="{AD8901D3-BB17-422B-AF1D-249BA1215598}" type="datetimeFigureOut">
              <a:rPr lang="fr-FR" smtClean="0"/>
              <a:t>14/03/2025</a:t>
            </a:fld>
            <a:endParaRPr lang="fr-FR"/>
          </a:p>
        </p:txBody>
      </p:sp>
      <p:sp>
        <p:nvSpPr>
          <p:cNvPr id="6" name="Footer Placeholder 5">
            <a:extLst>
              <a:ext uri="{FF2B5EF4-FFF2-40B4-BE49-F238E27FC236}">
                <a16:creationId xmlns:a16="http://schemas.microsoft.com/office/drawing/2014/main" id="{5DBC252C-BB8A-0D6E-953E-F731C792981B}"/>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E831806B-8233-6988-AC30-FA5B60EB854F}"/>
              </a:ext>
            </a:extLst>
          </p:cNvPr>
          <p:cNvSpPr>
            <a:spLocks noGrp="1"/>
          </p:cNvSpPr>
          <p:nvPr>
            <p:ph type="sldNum" sz="quarter" idx="12"/>
          </p:nvPr>
        </p:nvSpPr>
        <p:spPr/>
        <p:txBody>
          <a:bodyPr/>
          <a:lstStyle/>
          <a:p>
            <a:fld id="{58A07BDB-2C3F-4BD5-A719-3BFF10D9FA9B}" type="slidenum">
              <a:rPr lang="fr-FR" smtClean="0"/>
              <a:t>‹#›</a:t>
            </a:fld>
            <a:endParaRPr lang="fr-FR"/>
          </a:p>
        </p:txBody>
      </p:sp>
    </p:spTree>
    <p:extLst>
      <p:ext uri="{BB962C8B-B14F-4D97-AF65-F5344CB8AC3E}">
        <p14:creationId xmlns:p14="http://schemas.microsoft.com/office/powerpoint/2010/main" val="39946028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73723-7628-016E-FA66-29A0512D520B}"/>
              </a:ext>
            </a:extLst>
          </p:cNvPr>
          <p:cNvSpPr>
            <a:spLocks noGrp="1"/>
          </p:cNvSpPr>
          <p:nvPr>
            <p:ph type="title"/>
          </p:nvPr>
        </p:nvSpPr>
        <p:spPr/>
        <p:txBody>
          <a:bodyPr/>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AF3994F4-1B42-A9C5-B56C-AF80035C81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7CB4B959-11A9-BBCC-E386-81A189558028}"/>
              </a:ext>
            </a:extLst>
          </p:cNvPr>
          <p:cNvSpPr>
            <a:spLocks noGrp="1"/>
          </p:cNvSpPr>
          <p:nvPr>
            <p:ph type="dt" sz="half" idx="10"/>
          </p:nvPr>
        </p:nvSpPr>
        <p:spPr/>
        <p:txBody>
          <a:bodyPr/>
          <a:lstStyle/>
          <a:p>
            <a:fld id="{AD8901D3-BB17-422B-AF1D-249BA1215598}" type="datetimeFigureOut">
              <a:rPr lang="fr-FR" smtClean="0"/>
              <a:t>14/03/2025</a:t>
            </a:fld>
            <a:endParaRPr lang="fr-FR"/>
          </a:p>
        </p:txBody>
      </p:sp>
      <p:sp>
        <p:nvSpPr>
          <p:cNvPr id="5" name="Footer Placeholder 4">
            <a:extLst>
              <a:ext uri="{FF2B5EF4-FFF2-40B4-BE49-F238E27FC236}">
                <a16:creationId xmlns:a16="http://schemas.microsoft.com/office/drawing/2014/main" id="{9803C1BA-8B6B-550F-F277-4FB408F3D682}"/>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1A2798B9-2CB5-4B4D-D630-9EAFA147C6EF}"/>
              </a:ext>
            </a:extLst>
          </p:cNvPr>
          <p:cNvSpPr>
            <a:spLocks noGrp="1"/>
          </p:cNvSpPr>
          <p:nvPr>
            <p:ph type="sldNum" sz="quarter" idx="12"/>
          </p:nvPr>
        </p:nvSpPr>
        <p:spPr/>
        <p:txBody>
          <a:bodyPr/>
          <a:lstStyle/>
          <a:p>
            <a:fld id="{58A07BDB-2C3F-4BD5-A719-3BFF10D9FA9B}" type="slidenum">
              <a:rPr lang="fr-FR" smtClean="0"/>
              <a:t>‹#›</a:t>
            </a:fld>
            <a:endParaRPr lang="fr-FR"/>
          </a:p>
        </p:txBody>
      </p:sp>
    </p:spTree>
    <p:extLst>
      <p:ext uri="{BB962C8B-B14F-4D97-AF65-F5344CB8AC3E}">
        <p14:creationId xmlns:p14="http://schemas.microsoft.com/office/powerpoint/2010/main" val="30145155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F6404B-F884-BAA3-164D-CCF563DED23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0534270C-BD81-A0CC-D55D-7E2CADF382A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4297DFC3-6EE0-9B5B-E1A1-3EA3BC458A18}"/>
              </a:ext>
            </a:extLst>
          </p:cNvPr>
          <p:cNvSpPr>
            <a:spLocks noGrp="1"/>
          </p:cNvSpPr>
          <p:nvPr>
            <p:ph type="dt" sz="half" idx="10"/>
          </p:nvPr>
        </p:nvSpPr>
        <p:spPr/>
        <p:txBody>
          <a:bodyPr/>
          <a:lstStyle/>
          <a:p>
            <a:fld id="{AD8901D3-BB17-422B-AF1D-249BA1215598}" type="datetimeFigureOut">
              <a:rPr lang="fr-FR" smtClean="0"/>
              <a:t>14/03/2025</a:t>
            </a:fld>
            <a:endParaRPr lang="fr-FR"/>
          </a:p>
        </p:txBody>
      </p:sp>
      <p:sp>
        <p:nvSpPr>
          <p:cNvPr id="5" name="Footer Placeholder 4">
            <a:extLst>
              <a:ext uri="{FF2B5EF4-FFF2-40B4-BE49-F238E27FC236}">
                <a16:creationId xmlns:a16="http://schemas.microsoft.com/office/drawing/2014/main" id="{02CE6EDE-3FDB-FD2B-3868-DBDF8E73CC70}"/>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6CC9B68E-4981-CC3E-FA3A-F78930B07AA8}"/>
              </a:ext>
            </a:extLst>
          </p:cNvPr>
          <p:cNvSpPr>
            <a:spLocks noGrp="1"/>
          </p:cNvSpPr>
          <p:nvPr>
            <p:ph type="sldNum" sz="quarter" idx="12"/>
          </p:nvPr>
        </p:nvSpPr>
        <p:spPr/>
        <p:txBody>
          <a:bodyPr/>
          <a:lstStyle/>
          <a:p>
            <a:fld id="{58A07BDB-2C3F-4BD5-A719-3BFF10D9FA9B}" type="slidenum">
              <a:rPr lang="fr-FR" smtClean="0"/>
              <a:t>‹#›</a:t>
            </a:fld>
            <a:endParaRPr lang="fr-FR"/>
          </a:p>
        </p:txBody>
      </p:sp>
    </p:spTree>
    <p:extLst>
      <p:ext uri="{BB962C8B-B14F-4D97-AF65-F5344CB8AC3E}">
        <p14:creationId xmlns:p14="http://schemas.microsoft.com/office/powerpoint/2010/main" val="9588536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8680431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398707" y="985345"/>
            <a:ext cx="6953929" cy="492443"/>
          </a:xfrm>
          <a:prstGeom prst="rect">
            <a:avLst/>
          </a:prstGeom>
        </p:spPr>
        <p:txBody>
          <a:bodyPr wrap="square" lIns="0" tIns="0" rIns="0" bIns="0">
            <a:spAutoFit/>
          </a:bodyPr>
          <a:lstStyle>
            <a:lvl1pPr>
              <a:defRPr sz="3200" b="0" i="0">
                <a:solidFill>
                  <a:schemeClr val="tx1"/>
                </a:solidFill>
                <a:latin typeface="Calibri"/>
                <a:cs typeface="Calibri"/>
              </a:defRPr>
            </a:lvl1pPr>
          </a:lstStyle>
          <a:p>
            <a:endParaRPr/>
          </a:p>
        </p:txBody>
      </p:sp>
      <p:sp>
        <p:nvSpPr>
          <p:cNvPr id="3" name="Holder 3"/>
          <p:cNvSpPr>
            <a:spLocks noGrp="1"/>
          </p:cNvSpPr>
          <p:nvPr>
            <p:ph type="subTitle" idx="4"/>
          </p:nvPr>
        </p:nvSpPr>
        <p:spPr>
          <a:xfrm>
            <a:off x="4185717" y="4279184"/>
            <a:ext cx="4339599" cy="492443"/>
          </a:xfrm>
          <a:prstGeom prst="rect">
            <a:avLst/>
          </a:prstGeom>
        </p:spPr>
        <p:txBody>
          <a:bodyPr wrap="square" lIns="0" tIns="0" rIns="0" bIns="0">
            <a:spAutoFit/>
          </a:bodyPr>
          <a:lstStyle>
            <a:lvl1pPr>
              <a:defRPr sz="3200" b="1" i="1">
                <a:solidFill>
                  <a:schemeClr val="tx1"/>
                </a:solidFill>
                <a:latin typeface="Calibri"/>
                <a:cs typeface="Calibri"/>
              </a:defRPr>
            </a:lvl1pPr>
          </a:lstStyle>
          <a:p>
            <a:endParaRPr/>
          </a:p>
        </p:txBody>
      </p:sp>
      <p:sp>
        <p:nvSpPr>
          <p:cNvPr id="4" name="Holder 4"/>
          <p:cNvSpPr>
            <a:spLocks noGrp="1"/>
          </p:cNvSpPr>
          <p:nvPr>
            <p:ph type="ftr" sz="quarter" idx="5"/>
          </p:nvPr>
        </p:nvSpPr>
        <p:spPr>
          <a:xfrm>
            <a:off x="4145280" y="6377943"/>
            <a:ext cx="3901440" cy="251394"/>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3"/>
            <a:ext cx="2804160" cy="251394"/>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3/14/2025</a:t>
            </a:fld>
            <a:endParaRPr lang="en-US"/>
          </a:p>
        </p:txBody>
      </p:sp>
      <p:sp>
        <p:nvSpPr>
          <p:cNvPr id="6" name="Holder 6"/>
          <p:cNvSpPr>
            <a:spLocks noGrp="1"/>
          </p:cNvSpPr>
          <p:nvPr>
            <p:ph type="sldNum" sz="quarter" idx="7"/>
          </p:nvPr>
        </p:nvSpPr>
        <p:spPr>
          <a:xfrm>
            <a:off x="8778240" y="6377943"/>
            <a:ext cx="2804160" cy="251394"/>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836197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877149" y="158381"/>
            <a:ext cx="10437704" cy="335192"/>
          </a:xfrm>
          <a:prstGeom prst="rect">
            <a:avLst/>
          </a:prstGeom>
        </p:spPr>
        <p:txBody>
          <a:bodyPr lIns="0" tIns="0" rIns="0" bIns="0"/>
          <a:lstStyle>
            <a:lvl1pPr>
              <a:defRPr sz="2400" b="0" i="0">
                <a:solidFill>
                  <a:schemeClr val="tx1"/>
                </a:solidFill>
                <a:latin typeface="Calibri"/>
                <a:cs typeface="Calibri"/>
              </a:defRPr>
            </a:lvl1pPr>
          </a:lstStyle>
          <a:p>
            <a:endParaRPr/>
          </a:p>
        </p:txBody>
      </p:sp>
      <p:sp>
        <p:nvSpPr>
          <p:cNvPr id="3" name="Holder 3"/>
          <p:cNvSpPr>
            <a:spLocks noGrp="1"/>
          </p:cNvSpPr>
          <p:nvPr>
            <p:ph sz="half" idx="2"/>
          </p:nvPr>
        </p:nvSpPr>
        <p:spPr>
          <a:xfrm>
            <a:off x="609602"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4145280" y="6377943"/>
            <a:ext cx="3901440" cy="251394"/>
          </a:xfrm>
          <a:prstGeom prst="rect">
            <a:avLst/>
          </a:prstGeom>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a:xfrm>
            <a:off x="609600" y="6377943"/>
            <a:ext cx="2804160" cy="251394"/>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3/14/2025</a:t>
            </a:fld>
            <a:endParaRPr lang="en-US"/>
          </a:p>
        </p:txBody>
      </p:sp>
      <p:sp>
        <p:nvSpPr>
          <p:cNvPr id="7" name="Holder 7"/>
          <p:cNvSpPr>
            <a:spLocks noGrp="1"/>
          </p:cNvSpPr>
          <p:nvPr>
            <p:ph type="sldNum" sz="quarter" idx="7"/>
          </p:nvPr>
        </p:nvSpPr>
        <p:spPr>
          <a:xfrm>
            <a:off x="8778240" y="6377943"/>
            <a:ext cx="2804160" cy="251394"/>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2186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AB36E-09E3-E108-2B22-7B4D1DA7468B}"/>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D11EB265-3017-72D2-C026-B89DFFED78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a:extLst>
              <a:ext uri="{FF2B5EF4-FFF2-40B4-BE49-F238E27FC236}">
                <a16:creationId xmlns:a16="http://schemas.microsoft.com/office/drawing/2014/main" id="{B377A7BF-C02C-B949-0B59-D7C368B5AE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a:extLst>
              <a:ext uri="{FF2B5EF4-FFF2-40B4-BE49-F238E27FC236}">
                <a16:creationId xmlns:a16="http://schemas.microsoft.com/office/drawing/2014/main" id="{8CE2E093-1FAA-017C-8BC1-8E659450B683}"/>
              </a:ext>
            </a:extLst>
          </p:cNvPr>
          <p:cNvSpPr>
            <a:spLocks noGrp="1"/>
          </p:cNvSpPr>
          <p:nvPr>
            <p:ph type="dt" sz="half" idx="10"/>
          </p:nvPr>
        </p:nvSpPr>
        <p:spPr/>
        <p:txBody>
          <a:bodyPr/>
          <a:lstStyle/>
          <a:p>
            <a:fld id="{C77DE074-1BCA-4E99-A9D0-0F4EC448E82B}" type="datetimeFigureOut">
              <a:rPr lang="fr-FR" smtClean="0"/>
              <a:t>14/03/2025</a:t>
            </a:fld>
            <a:endParaRPr lang="fr-FR"/>
          </a:p>
        </p:txBody>
      </p:sp>
      <p:sp>
        <p:nvSpPr>
          <p:cNvPr id="6" name="Footer Placeholder 5">
            <a:extLst>
              <a:ext uri="{FF2B5EF4-FFF2-40B4-BE49-F238E27FC236}">
                <a16:creationId xmlns:a16="http://schemas.microsoft.com/office/drawing/2014/main" id="{268430C6-9201-AC9B-573B-24D37E4ADA91}"/>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5B2E1EF9-83F2-2E0E-1F30-80FF2F5C1C00}"/>
              </a:ext>
            </a:extLst>
          </p:cNvPr>
          <p:cNvSpPr>
            <a:spLocks noGrp="1"/>
          </p:cNvSpPr>
          <p:nvPr>
            <p:ph type="sldNum" sz="quarter" idx="12"/>
          </p:nvPr>
        </p:nvSpPr>
        <p:spPr/>
        <p:txBody>
          <a:bodyPr/>
          <a:lstStyle/>
          <a:p>
            <a:fld id="{AFE60F9A-843F-498B-A98D-612D7538C664}" type="slidenum">
              <a:rPr lang="fr-FR" smtClean="0"/>
              <a:t>‹#›</a:t>
            </a:fld>
            <a:endParaRPr lang="fr-FR"/>
          </a:p>
        </p:txBody>
      </p:sp>
    </p:spTree>
    <p:extLst>
      <p:ext uri="{BB962C8B-B14F-4D97-AF65-F5344CB8AC3E}">
        <p14:creationId xmlns:p14="http://schemas.microsoft.com/office/powerpoint/2010/main" val="3781321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865C-2F7B-2548-1910-1B413F3E5514}"/>
              </a:ext>
            </a:extLst>
          </p:cNvPr>
          <p:cNvSpPr>
            <a:spLocks noGrp="1"/>
          </p:cNvSpPr>
          <p:nvPr>
            <p:ph type="title"/>
          </p:nvPr>
        </p:nvSpPr>
        <p:spPr>
          <a:xfrm>
            <a:off x="839788" y="365125"/>
            <a:ext cx="10515600" cy="1325563"/>
          </a:xfrm>
        </p:spPr>
        <p:txBody>
          <a:bodyPr/>
          <a:lstStyle/>
          <a:p>
            <a:r>
              <a:rPr lang="en-US"/>
              <a:t>Click to edit Master title style</a:t>
            </a:r>
            <a:endParaRPr lang="fr-FR"/>
          </a:p>
        </p:txBody>
      </p:sp>
      <p:sp>
        <p:nvSpPr>
          <p:cNvPr id="3" name="Text Placeholder 2">
            <a:extLst>
              <a:ext uri="{FF2B5EF4-FFF2-40B4-BE49-F238E27FC236}">
                <a16:creationId xmlns:a16="http://schemas.microsoft.com/office/drawing/2014/main" id="{34F37CEA-DDB1-3A8D-A2E7-EB48E57DCC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EC40AE-6327-A171-918A-85DC8A399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a:extLst>
              <a:ext uri="{FF2B5EF4-FFF2-40B4-BE49-F238E27FC236}">
                <a16:creationId xmlns:a16="http://schemas.microsoft.com/office/drawing/2014/main" id="{3B484852-1D4D-09FB-E30C-DB1D4B7DCC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EE612E-CB9A-7D50-65FF-304DB50A80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a:extLst>
              <a:ext uri="{FF2B5EF4-FFF2-40B4-BE49-F238E27FC236}">
                <a16:creationId xmlns:a16="http://schemas.microsoft.com/office/drawing/2014/main" id="{835FF12A-0309-10D1-54D4-63928110517F}"/>
              </a:ext>
            </a:extLst>
          </p:cNvPr>
          <p:cNvSpPr>
            <a:spLocks noGrp="1"/>
          </p:cNvSpPr>
          <p:nvPr>
            <p:ph type="dt" sz="half" idx="10"/>
          </p:nvPr>
        </p:nvSpPr>
        <p:spPr/>
        <p:txBody>
          <a:bodyPr/>
          <a:lstStyle/>
          <a:p>
            <a:fld id="{C77DE074-1BCA-4E99-A9D0-0F4EC448E82B}" type="datetimeFigureOut">
              <a:rPr lang="fr-FR" smtClean="0"/>
              <a:t>14/03/2025</a:t>
            </a:fld>
            <a:endParaRPr lang="fr-FR"/>
          </a:p>
        </p:txBody>
      </p:sp>
      <p:sp>
        <p:nvSpPr>
          <p:cNvPr id="8" name="Footer Placeholder 7">
            <a:extLst>
              <a:ext uri="{FF2B5EF4-FFF2-40B4-BE49-F238E27FC236}">
                <a16:creationId xmlns:a16="http://schemas.microsoft.com/office/drawing/2014/main" id="{8E5BFA0B-787D-B9C8-4945-3B95F7A4451D}"/>
              </a:ext>
            </a:extLst>
          </p:cNvPr>
          <p:cNvSpPr>
            <a:spLocks noGrp="1"/>
          </p:cNvSpPr>
          <p:nvPr>
            <p:ph type="ftr" sz="quarter" idx="11"/>
          </p:nvPr>
        </p:nvSpPr>
        <p:spPr/>
        <p:txBody>
          <a:bodyPr/>
          <a:lstStyle/>
          <a:p>
            <a:endParaRPr lang="fr-FR"/>
          </a:p>
        </p:txBody>
      </p:sp>
      <p:sp>
        <p:nvSpPr>
          <p:cNvPr id="9" name="Slide Number Placeholder 8">
            <a:extLst>
              <a:ext uri="{FF2B5EF4-FFF2-40B4-BE49-F238E27FC236}">
                <a16:creationId xmlns:a16="http://schemas.microsoft.com/office/drawing/2014/main" id="{2CF0A1DD-C839-460F-E3AD-43278B241490}"/>
              </a:ext>
            </a:extLst>
          </p:cNvPr>
          <p:cNvSpPr>
            <a:spLocks noGrp="1"/>
          </p:cNvSpPr>
          <p:nvPr>
            <p:ph type="sldNum" sz="quarter" idx="12"/>
          </p:nvPr>
        </p:nvSpPr>
        <p:spPr/>
        <p:txBody>
          <a:bodyPr/>
          <a:lstStyle/>
          <a:p>
            <a:fld id="{AFE60F9A-843F-498B-A98D-612D7538C664}" type="slidenum">
              <a:rPr lang="fr-FR" smtClean="0"/>
              <a:t>‹#›</a:t>
            </a:fld>
            <a:endParaRPr lang="fr-FR"/>
          </a:p>
        </p:txBody>
      </p:sp>
    </p:spTree>
    <p:extLst>
      <p:ext uri="{BB962C8B-B14F-4D97-AF65-F5344CB8AC3E}">
        <p14:creationId xmlns:p14="http://schemas.microsoft.com/office/powerpoint/2010/main" val="3970360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0E785-CC13-1532-7B1E-0CA344F43C77}"/>
              </a:ext>
            </a:extLst>
          </p:cNvPr>
          <p:cNvSpPr>
            <a:spLocks noGrp="1"/>
          </p:cNvSpPr>
          <p:nvPr>
            <p:ph type="title"/>
          </p:nvPr>
        </p:nvSpPr>
        <p:spPr/>
        <p:txBody>
          <a:bodyPr/>
          <a:lstStyle/>
          <a:p>
            <a:r>
              <a:rPr lang="en-US"/>
              <a:t>Click to edit Master title style</a:t>
            </a:r>
            <a:endParaRPr lang="fr-FR"/>
          </a:p>
        </p:txBody>
      </p:sp>
      <p:sp>
        <p:nvSpPr>
          <p:cNvPr id="3" name="Date Placeholder 2">
            <a:extLst>
              <a:ext uri="{FF2B5EF4-FFF2-40B4-BE49-F238E27FC236}">
                <a16:creationId xmlns:a16="http://schemas.microsoft.com/office/drawing/2014/main" id="{2F99A7ED-3656-69B8-0B24-3981520E1D23}"/>
              </a:ext>
            </a:extLst>
          </p:cNvPr>
          <p:cNvSpPr>
            <a:spLocks noGrp="1"/>
          </p:cNvSpPr>
          <p:nvPr>
            <p:ph type="dt" sz="half" idx="10"/>
          </p:nvPr>
        </p:nvSpPr>
        <p:spPr/>
        <p:txBody>
          <a:bodyPr/>
          <a:lstStyle/>
          <a:p>
            <a:fld id="{C77DE074-1BCA-4E99-A9D0-0F4EC448E82B}" type="datetimeFigureOut">
              <a:rPr lang="fr-FR" smtClean="0"/>
              <a:t>14/03/2025</a:t>
            </a:fld>
            <a:endParaRPr lang="fr-FR"/>
          </a:p>
        </p:txBody>
      </p:sp>
      <p:sp>
        <p:nvSpPr>
          <p:cNvPr id="4" name="Footer Placeholder 3">
            <a:extLst>
              <a:ext uri="{FF2B5EF4-FFF2-40B4-BE49-F238E27FC236}">
                <a16:creationId xmlns:a16="http://schemas.microsoft.com/office/drawing/2014/main" id="{F3E5D0C0-9DA1-FFF2-AB2E-C3B722CD8208}"/>
              </a:ext>
            </a:extLst>
          </p:cNvPr>
          <p:cNvSpPr>
            <a:spLocks noGrp="1"/>
          </p:cNvSpPr>
          <p:nvPr>
            <p:ph type="ftr" sz="quarter" idx="11"/>
          </p:nvPr>
        </p:nvSpPr>
        <p:spPr/>
        <p:txBody>
          <a:bodyPr/>
          <a:lstStyle/>
          <a:p>
            <a:endParaRPr lang="fr-FR"/>
          </a:p>
        </p:txBody>
      </p:sp>
      <p:sp>
        <p:nvSpPr>
          <p:cNvPr id="5" name="Slide Number Placeholder 4">
            <a:extLst>
              <a:ext uri="{FF2B5EF4-FFF2-40B4-BE49-F238E27FC236}">
                <a16:creationId xmlns:a16="http://schemas.microsoft.com/office/drawing/2014/main" id="{BA746B8D-033F-BF99-5FDD-109337E36221}"/>
              </a:ext>
            </a:extLst>
          </p:cNvPr>
          <p:cNvSpPr>
            <a:spLocks noGrp="1"/>
          </p:cNvSpPr>
          <p:nvPr>
            <p:ph type="sldNum" sz="quarter" idx="12"/>
          </p:nvPr>
        </p:nvSpPr>
        <p:spPr/>
        <p:txBody>
          <a:bodyPr/>
          <a:lstStyle/>
          <a:p>
            <a:fld id="{AFE60F9A-843F-498B-A98D-612D7538C664}" type="slidenum">
              <a:rPr lang="fr-FR" smtClean="0"/>
              <a:t>‹#›</a:t>
            </a:fld>
            <a:endParaRPr lang="fr-FR"/>
          </a:p>
        </p:txBody>
      </p:sp>
    </p:spTree>
    <p:extLst>
      <p:ext uri="{BB962C8B-B14F-4D97-AF65-F5344CB8AC3E}">
        <p14:creationId xmlns:p14="http://schemas.microsoft.com/office/powerpoint/2010/main" val="843702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7058CF-AE5E-38F5-7C86-897E4E55FBA6}"/>
              </a:ext>
            </a:extLst>
          </p:cNvPr>
          <p:cNvSpPr>
            <a:spLocks noGrp="1"/>
          </p:cNvSpPr>
          <p:nvPr>
            <p:ph type="dt" sz="half" idx="10"/>
          </p:nvPr>
        </p:nvSpPr>
        <p:spPr/>
        <p:txBody>
          <a:bodyPr/>
          <a:lstStyle/>
          <a:p>
            <a:fld id="{C77DE074-1BCA-4E99-A9D0-0F4EC448E82B}" type="datetimeFigureOut">
              <a:rPr lang="fr-FR" smtClean="0"/>
              <a:t>14/03/2025</a:t>
            </a:fld>
            <a:endParaRPr lang="fr-FR"/>
          </a:p>
        </p:txBody>
      </p:sp>
      <p:sp>
        <p:nvSpPr>
          <p:cNvPr id="3" name="Footer Placeholder 2">
            <a:extLst>
              <a:ext uri="{FF2B5EF4-FFF2-40B4-BE49-F238E27FC236}">
                <a16:creationId xmlns:a16="http://schemas.microsoft.com/office/drawing/2014/main" id="{35EBA4DF-8F10-E444-A15D-D4010D9DAA70}"/>
              </a:ext>
            </a:extLst>
          </p:cNvPr>
          <p:cNvSpPr>
            <a:spLocks noGrp="1"/>
          </p:cNvSpPr>
          <p:nvPr>
            <p:ph type="ftr" sz="quarter" idx="11"/>
          </p:nvPr>
        </p:nvSpPr>
        <p:spPr/>
        <p:txBody>
          <a:bodyPr/>
          <a:lstStyle/>
          <a:p>
            <a:endParaRPr lang="fr-FR"/>
          </a:p>
        </p:txBody>
      </p:sp>
      <p:sp>
        <p:nvSpPr>
          <p:cNvPr id="4" name="Slide Number Placeholder 3">
            <a:extLst>
              <a:ext uri="{FF2B5EF4-FFF2-40B4-BE49-F238E27FC236}">
                <a16:creationId xmlns:a16="http://schemas.microsoft.com/office/drawing/2014/main" id="{BFB9CFD2-8D7A-E2CE-DF97-9378B9152E83}"/>
              </a:ext>
            </a:extLst>
          </p:cNvPr>
          <p:cNvSpPr>
            <a:spLocks noGrp="1"/>
          </p:cNvSpPr>
          <p:nvPr>
            <p:ph type="sldNum" sz="quarter" idx="12"/>
          </p:nvPr>
        </p:nvSpPr>
        <p:spPr/>
        <p:txBody>
          <a:bodyPr/>
          <a:lstStyle/>
          <a:p>
            <a:fld id="{AFE60F9A-843F-498B-A98D-612D7538C664}" type="slidenum">
              <a:rPr lang="fr-FR" smtClean="0"/>
              <a:t>‹#›</a:t>
            </a:fld>
            <a:endParaRPr lang="fr-FR"/>
          </a:p>
        </p:txBody>
      </p:sp>
    </p:spTree>
    <p:extLst>
      <p:ext uri="{BB962C8B-B14F-4D97-AF65-F5344CB8AC3E}">
        <p14:creationId xmlns:p14="http://schemas.microsoft.com/office/powerpoint/2010/main" val="1578997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23304-CE46-43E1-C04D-2CC99DEA81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Content Placeholder 2">
            <a:extLst>
              <a:ext uri="{FF2B5EF4-FFF2-40B4-BE49-F238E27FC236}">
                <a16:creationId xmlns:a16="http://schemas.microsoft.com/office/drawing/2014/main" id="{5731432C-2AA5-20E0-F632-F80E8DBF27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a:extLst>
              <a:ext uri="{FF2B5EF4-FFF2-40B4-BE49-F238E27FC236}">
                <a16:creationId xmlns:a16="http://schemas.microsoft.com/office/drawing/2014/main" id="{59E4E036-8251-33ED-6605-89BCCC8E1D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10FA3F-6326-E7AC-1505-5D2B989DAB11}"/>
              </a:ext>
            </a:extLst>
          </p:cNvPr>
          <p:cNvSpPr>
            <a:spLocks noGrp="1"/>
          </p:cNvSpPr>
          <p:nvPr>
            <p:ph type="dt" sz="half" idx="10"/>
          </p:nvPr>
        </p:nvSpPr>
        <p:spPr/>
        <p:txBody>
          <a:bodyPr/>
          <a:lstStyle/>
          <a:p>
            <a:fld id="{C77DE074-1BCA-4E99-A9D0-0F4EC448E82B}" type="datetimeFigureOut">
              <a:rPr lang="fr-FR" smtClean="0"/>
              <a:t>14/03/2025</a:t>
            </a:fld>
            <a:endParaRPr lang="fr-FR"/>
          </a:p>
        </p:txBody>
      </p:sp>
      <p:sp>
        <p:nvSpPr>
          <p:cNvPr id="6" name="Footer Placeholder 5">
            <a:extLst>
              <a:ext uri="{FF2B5EF4-FFF2-40B4-BE49-F238E27FC236}">
                <a16:creationId xmlns:a16="http://schemas.microsoft.com/office/drawing/2014/main" id="{5646B3CA-C0AA-C54E-27D5-F5EAD9911E56}"/>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41DBF86D-DD71-6761-CEC2-A86D0AAC2E1D}"/>
              </a:ext>
            </a:extLst>
          </p:cNvPr>
          <p:cNvSpPr>
            <a:spLocks noGrp="1"/>
          </p:cNvSpPr>
          <p:nvPr>
            <p:ph type="sldNum" sz="quarter" idx="12"/>
          </p:nvPr>
        </p:nvSpPr>
        <p:spPr/>
        <p:txBody>
          <a:bodyPr/>
          <a:lstStyle/>
          <a:p>
            <a:fld id="{AFE60F9A-843F-498B-A98D-612D7538C664}" type="slidenum">
              <a:rPr lang="fr-FR" smtClean="0"/>
              <a:t>‹#›</a:t>
            </a:fld>
            <a:endParaRPr lang="fr-FR"/>
          </a:p>
        </p:txBody>
      </p:sp>
    </p:spTree>
    <p:extLst>
      <p:ext uri="{BB962C8B-B14F-4D97-AF65-F5344CB8AC3E}">
        <p14:creationId xmlns:p14="http://schemas.microsoft.com/office/powerpoint/2010/main" val="3747341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51C98-5967-C3E4-5F7B-7A3B3FB9C9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Picture Placeholder 2">
            <a:extLst>
              <a:ext uri="{FF2B5EF4-FFF2-40B4-BE49-F238E27FC236}">
                <a16:creationId xmlns:a16="http://schemas.microsoft.com/office/drawing/2014/main" id="{14249794-B923-ADC2-F90C-8C78431DC8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a:extLst>
              <a:ext uri="{FF2B5EF4-FFF2-40B4-BE49-F238E27FC236}">
                <a16:creationId xmlns:a16="http://schemas.microsoft.com/office/drawing/2014/main" id="{BE296B42-0FB9-FBB4-B834-523F27221B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5B8EBE-F34F-3A29-B4E9-BAC938C83F76}"/>
              </a:ext>
            </a:extLst>
          </p:cNvPr>
          <p:cNvSpPr>
            <a:spLocks noGrp="1"/>
          </p:cNvSpPr>
          <p:nvPr>
            <p:ph type="dt" sz="half" idx="10"/>
          </p:nvPr>
        </p:nvSpPr>
        <p:spPr/>
        <p:txBody>
          <a:bodyPr/>
          <a:lstStyle/>
          <a:p>
            <a:fld id="{C77DE074-1BCA-4E99-A9D0-0F4EC448E82B}" type="datetimeFigureOut">
              <a:rPr lang="fr-FR" smtClean="0"/>
              <a:t>14/03/2025</a:t>
            </a:fld>
            <a:endParaRPr lang="fr-FR"/>
          </a:p>
        </p:txBody>
      </p:sp>
      <p:sp>
        <p:nvSpPr>
          <p:cNvPr id="6" name="Footer Placeholder 5">
            <a:extLst>
              <a:ext uri="{FF2B5EF4-FFF2-40B4-BE49-F238E27FC236}">
                <a16:creationId xmlns:a16="http://schemas.microsoft.com/office/drawing/2014/main" id="{5FE06913-1D3C-2C79-0D44-E5BECD2B7B5F}"/>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6E295DA8-1EBD-E3D4-C9DE-97217F8EDAD7}"/>
              </a:ext>
            </a:extLst>
          </p:cNvPr>
          <p:cNvSpPr>
            <a:spLocks noGrp="1"/>
          </p:cNvSpPr>
          <p:nvPr>
            <p:ph type="sldNum" sz="quarter" idx="12"/>
          </p:nvPr>
        </p:nvSpPr>
        <p:spPr/>
        <p:txBody>
          <a:bodyPr/>
          <a:lstStyle/>
          <a:p>
            <a:fld id="{AFE60F9A-843F-498B-A98D-612D7538C664}" type="slidenum">
              <a:rPr lang="fr-FR" smtClean="0"/>
              <a:t>‹#›</a:t>
            </a:fld>
            <a:endParaRPr lang="fr-FR"/>
          </a:p>
        </p:txBody>
      </p:sp>
    </p:spTree>
    <p:extLst>
      <p:ext uri="{BB962C8B-B14F-4D97-AF65-F5344CB8AC3E}">
        <p14:creationId xmlns:p14="http://schemas.microsoft.com/office/powerpoint/2010/main" val="1793402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gi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1.gif"/><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A7D612-4798-0318-1492-80F70C1E28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a:extLst>
              <a:ext uri="{FF2B5EF4-FFF2-40B4-BE49-F238E27FC236}">
                <a16:creationId xmlns:a16="http://schemas.microsoft.com/office/drawing/2014/main" id="{783FC26C-48D0-5915-8998-33C6B02299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1869B891-1ED9-A537-390E-AA6FF46677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7DE074-1BCA-4E99-A9D0-0F4EC448E82B}" type="datetimeFigureOut">
              <a:rPr lang="fr-FR" smtClean="0"/>
              <a:t>14/03/2025</a:t>
            </a:fld>
            <a:endParaRPr lang="fr-FR"/>
          </a:p>
        </p:txBody>
      </p:sp>
      <p:sp>
        <p:nvSpPr>
          <p:cNvPr id="5" name="Footer Placeholder 4">
            <a:extLst>
              <a:ext uri="{FF2B5EF4-FFF2-40B4-BE49-F238E27FC236}">
                <a16:creationId xmlns:a16="http://schemas.microsoft.com/office/drawing/2014/main" id="{C72F68E4-CB08-8CDF-5AAC-C36CCED69F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a:extLst>
              <a:ext uri="{FF2B5EF4-FFF2-40B4-BE49-F238E27FC236}">
                <a16:creationId xmlns:a16="http://schemas.microsoft.com/office/drawing/2014/main" id="{38744223-E3B0-C23E-BD47-57623DB0B4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E60F9A-843F-498B-A98D-612D7538C664}" type="slidenum">
              <a:rPr lang="fr-FR" smtClean="0"/>
              <a:t>‹#›</a:t>
            </a:fld>
            <a:endParaRPr lang="fr-FR"/>
          </a:p>
        </p:txBody>
      </p:sp>
    </p:spTree>
    <p:extLst>
      <p:ext uri="{BB962C8B-B14F-4D97-AF65-F5344CB8AC3E}">
        <p14:creationId xmlns:p14="http://schemas.microsoft.com/office/powerpoint/2010/main" val="3953547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832EA1-30E6-B546-8E8B-220A9E1BFCAA}" type="datetimeFigureOut">
              <a:rPr lang="fr-FR" smtClean="0"/>
              <a:t>14/03/2025</a:t>
            </a:fld>
            <a:endParaRPr lang="fr-FR" dirty="0"/>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7712E3-D18B-E04C-83D8-6EE76668EB6E}" type="slidenum">
              <a:rPr lang="fr-FR" smtClean="0"/>
              <a:t>‹#›</a:t>
            </a:fld>
            <a:endParaRPr lang="fr-FR" dirty="0"/>
          </a:p>
        </p:txBody>
      </p:sp>
    </p:spTree>
    <p:extLst>
      <p:ext uri="{BB962C8B-B14F-4D97-AF65-F5344CB8AC3E}">
        <p14:creationId xmlns:p14="http://schemas.microsoft.com/office/powerpoint/2010/main" val="35785936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850F34-CC87-A0A2-8CB3-FB1D4B5F0E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a:extLst>
              <a:ext uri="{FF2B5EF4-FFF2-40B4-BE49-F238E27FC236}">
                <a16:creationId xmlns:a16="http://schemas.microsoft.com/office/drawing/2014/main" id="{E84EA115-9B45-38B2-7011-6FC413C1A4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A793FB07-1BCE-06D7-ED7C-84F9B646F2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D8901D3-BB17-422B-AF1D-249BA1215598}" type="datetimeFigureOut">
              <a:rPr lang="fr-FR" smtClean="0"/>
              <a:t>14/03/2025</a:t>
            </a:fld>
            <a:endParaRPr lang="fr-FR"/>
          </a:p>
        </p:txBody>
      </p:sp>
      <p:sp>
        <p:nvSpPr>
          <p:cNvPr id="5" name="Footer Placeholder 4">
            <a:extLst>
              <a:ext uri="{FF2B5EF4-FFF2-40B4-BE49-F238E27FC236}">
                <a16:creationId xmlns:a16="http://schemas.microsoft.com/office/drawing/2014/main" id="{398EED8B-1C66-A777-EC54-9EC6C9E836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Slide Number Placeholder 5">
            <a:extLst>
              <a:ext uri="{FF2B5EF4-FFF2-40B4-BE49-F238E27FC236}">
                <a16:creationId xmlns:a16="http://schemas.microsoft.com/office/drawing/2014/main" id="{B41FE603-FA1E-7ABE-40E8-DE8F34CD9E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8A07BDB-2C3F-4BD5-A719-3BFF10D9FA9B}" type="slidenum">
              <a:rPr lang="fr-FR" smtClean="0"/>
              <a:t>‹#›</a:t>
            </a:fld>
            <a:endParaRPr lang="fr-FR"/>
          </a:p>
        </p:txBody>
      </p:sp>
    </p:spTree>
    <p:extLst>
      <p:ext uri="{BB962C8B-B14F-4D97-AF65-F5344CB8AC3E}">
        <p14:creationId xmlns:p14="http://schemas.microsoft.com/office/powerpoint/2010/main" val="4853978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james.schmidt@u-bourgogne.fr"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hyperlink" Target="http://passeurdesciences.blog.lemonde.fr/2012/11/21/le-chocolat-engendre-t-il-des-tueurs-en-serie/"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www.nature.com/nature/journal/v404/n6774/full/404144a0.html#B3" TargetMode="External"/><Relationship Id="rId4" Type="http://schemas.openxmlformats.org/officeDocument/2006/relationships/hyperlink" Target="http://www.nature.com/nature/journal/v399/n6732/full/399113a0.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http://leadserv.u-bourgogne.fr/~jschmidt/" TargetMode="External"/><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31.gif"/><Relationship Id="rId4" Type="http://schemas.openxmlformats.org/officeDocument/2006/relationships/image" Target="../media/image30.gif"/></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6.svg"/></Relationships>
</file>

<file path=ppt/slides/_rels/slide3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45.jp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55.png"/><Relationship Id="rId4"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57.jp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0AA25-F70C-565B-089A-E29926CD6343}"/>
              </a:ext>
            </a:extLst>
          </p:cNvPr>
          <p:cNvSpPr>
            <a:spLocks noGrp="1"/>
          </p:cNvSpPr>
          <p:nvPr>
            <p:ph type="ctrTitle"/>
          </p:nvPr>
        </p:nvSpPr>
        <p:spPr/>
        <p:txBody>
          <a:bodyPr/>
          <a:lstStyle/>
          <a:p>
            <a:r>
              <a:rPr lang="fr-FR" dirty="0"/>
              <a:t>Perception</a:t>
            </a:r>
          </a:p>
        </p:txBody>
      </p:sp>
      <p:sp>
        <p:nvSpPr>
          <p:cNvPr id="3" name="Subtitle 2">
            <a:extLst>
              <a:ext uri="{FF2B5EF4-FFF2-40B4-BE49-F238E27FC236}">
                <a16:creationId xmlns:a16="http://schemas.microsoft.com/office/drawing/2014/main" id="{F0D39FCC-21D8-F619-40BE-509A6AC19E91}"/>
              </a:ext>
            </a:extLst>
          </p:cNvPr>
          <p:cNvSpPr>
            <a:spLocks noGrp="1"/>
          </p:cNvSpPr>
          <p:nvPr>
            <p:ph type="subTitle" idx="1"/>
          </p:nvPr>
        </p:nvSpPr>
        <p:spPr/>
        <p:txBody>
          <a:bodyPr/>
          <a:lstStyle/>
          <a:p>
            <a:r>
              <a:rPr lang="fr-FR" dirty="0"/>
              <a:t>Prof. James R. Schmidt</a:t>
            </a:r>
          </a:p>
          <a:p>
            <a:r>
              <a:rPr lang="fr-FR" dirty="0">
                <a:hlinkClick r:id="rId2"/>
              </a:rPr>
              <a:t>james.schmidt@u-bourgogne.fr</a:t>
            </a:r>
            <a:endParaRPr lang="fr-FR" dirty="0"/>
          </a:p>
        </p:txBody>
      </p:sp>
    </p:spTree>
    <p:extLst>
      <p:ext uri="{BB962C8B-B14F-4D97-AF65-F5344CB8AC3E}">
        <p14:creationId xmlns:p14="http://schemas.microsoft.com/office/powerpoint/2010/main" val="3051370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8AABA-D785-47DA-B69F-0FE7C9D96E28}"/>
              </a:ext>
            </a:extLst>
          </p:cNvPr>
          <p:cNvSpPr>
            <a:spLocks noGrp="1"/>
          </p:cNvSpPr>
          <p:nvPr>
            <p:ph type="title"/>
          </p:nvPr>
        </p:nvSpPr>
        <p:spPr/>
        <p:txBody>
          <a:bodyPr/>
          <a:lstStyle/>
          <a:p>
            <a:r>
              <a:rPr lang="fr-FR" dirty="0"/>
              <a:t>Corrélation ≠ causalité</a:t>
            </a:r>
          </a:p>
        </p:txBody>
      </p:sp>
      <p:sp>
        <p:nvSpPr>
          <p:cNvPr id="3" name="Content Placeholder 2">
            <a:extLst>
              <a:ext uri="{FF2B5EF4-FFF2-40B4-BE49-F238E27FC236}">
                <a16:creationId xmlns:a16="http://schemas.microsoft.com/office/drawing/2014/main" id="{72F73707-7D49-4AD8-8CF1-FA6C811DB6EF}"/>
              </a:ext>
            </a:extLst>
          </p:cNvPr>
          <p:cNvSpPr>
            <a:spLocks noGrp="1"/>
          </p:cNvSpPr>
          <p:nvPr>
            <p:ph idx="1"/>
          </p:nvPr>
        </p:nvSpPr>
        <p:spPr>
          <a:xfrm>
            <a:off x="838200" y="1825625"/>
            <a:ext cx="5887469" cy="4351338"/>
          </a:xfrm>
        </p:spPr>
        <p:txBody>
          <a:bodyPr>
            <a:normAutofit/>
          </a:bodyPr>
          <a:lstStyle/>
          <a:p>
            <a:r>
              <a:rPr lang="fr-FR" dirty="0"/>
              <a:t>Corrélation, mais deux phénomènes sont indépendants</a:t>
            </a:r>
          </a:p>
          <a:p>
            <a:r>
              <a:rPr lang="fr-FR" dirty="0"/>
              <a:t>Les deux phénomènes observés peuvent être complètement indépendants (sans qu’on ait trouvé de lien)</a:t>
            </a:r>
          </a:p>
        </p:txBody>
      </p:sp>
      <p:pic>
        <p:nvPicPr>
          <p:cNvPr id="6" name="Picture 5">
            <a:extLst>
              <a:ext uri="{FF2B5EF4-FFF2-40B4-BE49-F238E27FC236}">
                <a16:creationId xmlns:a16="http://schemas.microsoft.com/office/drawing/2014/main" id="{34F16C27-7318-427D-9D49-0EE395D213BB}"/>
              </a:ext>
            </a:extLst>
          </p:cNvPr>
          <p:cNvPicPr>
            <a:picLocks noChangeAspect="1"/>
          </p:cNvPicPr>
          <p:nvPr/>
        </p:nvPicPr>
        <p:blipFill>
          <a:blip r:embed="rId3"/>
          <a:stretch>
            <a:fillRect/>
          </a:stretch>
        </p:blipFill>
        <p:spPr>
          <a:xfrm>
            <a:off x="7160460" y="3741038"/>
            <a:ext cx="1332056" cy="1680840"/>
          </a:xfrm>
          <a:prstGeom prst="rect">
            <a:avLst/>
          </a:prstGeom>
        </p:spPr>
      </p:pic>
      <p:pic>
        <p:nvPicPr>
          <p:cNvPr id="10" name="Picture 9">
            <a:extLst>
              <a:ext uri="{FF2B5EF4-FFF2-40B4-BE49-F238E27FC236}">
                <a16:creationId xmlns:a16="http://schemas.microsoft.com/office/drawing/2014/main" id="{0B17D4E8-009B-4DA1-A979-0F0AF09D0B15}"/>
              </a:ext>
            </a:extLst>
          </p:cNvPr>
          <p:cNvPicPr>
            <a:picLocks noChangeAspect="1"/>
          </p:cNvPicPr>
          <p:nvPr/>
        </p:nvPicPr>
        <p:blipFill>
          <a:blip r:embed="rId4"/>
          <a:stretch>
            <a:fillRect/>
          </a:stretch>
        </p:blipFill>
        <p:spPr>
          <a:xfrm>
            <a:off x="9362099" y="3789242"/>
            <a:ext cx="1739345" cy="1581222"/>
          </a:xfrm>
          <a:prstGeom prst="rect">
            <a:avLst/>
          </a:prstGeom>
        </p:spPr>
      </p:pic>
      <p:cxnSp>
        <p:nvCxnSpPr>
          <p:cNvPr id="12" name="Straight Arrow Connector 11">
            <a:extLst>
              <a:ext uri="{FF2B5EF4-FFF2-40B4-BE49-F238E27FC236}">
                <a16:creationId xmlns:a16="http://schemas.microsoft.com/office/drawing/2014/main" id="{9E3148B8-D1C5-4D2E-8011-CA4ADA6DC7C6}"/>
              </a:ext>
            </a:extLst>
          </p:cNvPr>
          <p:cNvCxnSpPr>
            <a:cxnSpLocks/>
            <a:stCxn id="6" idx="3"/>
            <a:endCxn id="10" idx="1"/>
          </p:cNvCxnSpPr>
          <p:nvPr/>
        </p:nvCxnSpPr>
        <p:spPr>
          <a:xfrm flipV="1">
            <a:off x="8492516" y="4579853"/>
            <a:ext cx="869583" cy="1605"/>
          </a:xfrm>
          <a:prstGeom prst="straightConnector1">
            <a:avLst/>
          </a:prstGeom>
          <a:ln w="28575">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0743844E-280A-4D18-B559-26E0E814BA26}"/>
              </a:ext>
            </a:extLst>
          </p:cNvPr>
          <p:cNvPicPr>
            <a:picLocks noChangeAspect="1"/>
          </p:cNvPicPr>
          <p:nvPr/>
        </p:nvPicPr>
        <p:blipFill>
          <a:blip r:embed="rId5"/>
          <a:stretch>
            <a:fillRect/>
          </a:stretch>
        </p:blipFill>
        <p:spPr>
          <a:xfrm>
            <a:off x="8262938" y="2045281"/>
            <a:ext cx="1328738" cy="1276350"/>
          </a:xfrm>
          <a:prstGeom prst="rect">
            <a:avLst/>
          </a:prstGeom>
        </p:spPr>
      </p:pic>
      <p:cxnSp>
        <p:nvCxnSpPr>
          <p:cNvPr id="17" name="Straight Arrow Connector 16">
            <a:extLst>
              <a:ext uri="{FF2B5EF4-FFF2-40B4-BE49-F238E27FC236}">
                <a16:creationId xmlns:a16="http://schemas.microsoft.com/office/drawing/2014/main" id="{0D165B87-81FE-4000-A426-7769FF274443}"/>
              </a:ext>
            </a:extLst>
          </p:cNvPr>
          <p:cNvCxnSpPr>
            <a:cxnSpLocks/>
            <a:stCxn id="16" idx="2"/>
          </p:cNvCxnSpPr>
          <p:nvPr/>
        </p:nvCxnSpPr>
        <p:spPr>
          <a:xfrm flipH="1">
            <a:off x="8262938" y="3321631"/>
            <a:ext cx="664369" cy="417802"/>
          </a:xfrm>
          <a:prstGeom prst="straightConnector1">
            <a:avLst/>
          </a:prstGeom>
          <a:ln w="28575">
            <a:solidFill>
              <a:schemeClr val="tx1"/>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0E40698-6ACF-48A5-8B27-B2D52A10E9B3}"/>
              </a:ext>
            </a:extLst>
          </p:cNvPr>
          <p:cNvCxnSpPr>
            <a:cxnSpLocks/>
            <a:stCxn id="16" idx="2"/>
          </p:cNvCxnSpPr>
          <p:nvPr/>
        </p:nvCxnSpPr>
        <p:spPr>
          <a:xfrm>
            <a:off x="8927307" y="3321631"/>
            <a:ext cx="629669" cy="417802"/>
          </a:xfrm>
          <a:prstGeom prst="straightConnector1">
            <a:avLst/>
          </a:prstGeom>
          <a:ln w="28575">
            <a:solidFill>
              <a:schemeClr val="tx1"/>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405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C0DF328-F945-4A3E-AC05-958CF743D6A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29919" y="729586"/>
            <a:ext cx="3932162" cy="42055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F5BAF27-EE4D-4B2A-B51A-2E19343387F5}"/>
              </a:ext>
            </a:extLst>
          </p:cNvPr>
          <p:cNvSpPr txBox="1"/>
          <p:nvPr/>
        </p:nvSpPr>
        <p:spPr>
          <a:xfrm>
            <a:off x="2577884" y="5045957"/>
            <a:ext cx="7036231" cy="830997"/>
          </a:xfrm>
          <a:prstGeom prst="rect">
            <a:avLst/>
          </a:prstGeom>
          <a:noFill/>
        </p:spPr>
        <p:txBody>
          <a:bodyPr wrap="square" rtlCol="0">
            <a:spAutoFit/>
          </a:bodyPr>
          <a:lstStyle/>
          <a:p>
            <a:pPr algn="ctr"/>
            <a:r>
              <a:rPr lang="fr-FR" sz="2400" dirty="0"/>
              <a:t>« J’aimerais bien qu’ils arrêtent ce voyant de ceinture. A chaque fois qu’ils l’allument, ça bouge de partout. »</a:t>
            </a:r>
            <a:endParaRPr lang="en-CA" sz="2400" dirty="0"/>
          </a:p>
        </p:txBody>
      </p:sp>
    </p:spTree>
    <p:extLst>
      <p:ext uri="{BB962C8B-B14F-4D97-AF65-F5344CB8AC3E}">
        <p14:creationId xmlns:p14="http://schemas.microsoft.com/office/powerpoint/2010/main" val="837510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age 26" descr="Chart, line chart&#10;&#10;Description automatically generated">
            <a:extLst>
              <a:ext uri="{FF2B5EF4-FFF2-40B4-BE49-F238E27FC236}">
                <a16:creationId xmlns:a16="http://schemas.microsoft.com/office/drawing/2014/main" id="{0223A007-891B-49D0-86AE-AA1128A09DC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5395" y="1289890"/>
            <a:ext cx="5238140" cy="22785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Image 27">
            <a:extLst>
              <a:ext uri="{FF2B5EF4-FFF2-40B4-BE49-F238E27FC236}">
                <a16:creationId xmlns:a16="http://schemas.microsoft.com/office/drawing/2014/main" id="{BB54C254-DD78-4648-8D2B-19DE4BE87B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9990" y="1289890"/>
            <a:ext cx="5438543" cy="46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Image 29">
            <a:extLst>
              <a:ext uri="{FF2B5EF4-FFF2-40B4-BE49-F238E27FC236}">
                <a16:creationId xmlns:a16="http://schemas.microsoft.com/office/drawing/2014/main" id="{78B72E88-8BD7-4C70-8B0E-AA2818082F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395" y="3673588"/>
            <a:ext cx="5238140" cy="2164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7671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Image 28">
            <a:extLst>
              <a:ext uri="{FF2B5EF4-FFF2-40B4-BE49-F238E27FC236}">
                <a16:creationId xmlns:a16="http://schemas.microsoft.com/office/drawing/2014/main" id="{31C0620C-47AE-4D3B-B8C6-42F5ACD400F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3467" y="1016255"/>
            <a:ext cx="4918411" cy="21763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a:extLst>
              <a:ext uri="{FF2B5EF4-FFF2-40B4-BE49-F238E27FC236}">
                <a16:creationId xmlns:a16="http://schemas.microsoft.com/office/drawing/2014/main" id="{2191CE9E-7EC0-4512-A1CF-1078C805A4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0607" y="3462323"/>
            <a:ext cx="38671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a:extLst>
              <a:ext uri="{FF2B5EF4-FFF2-40B4-BE49-F238E27FC236}">
                <a16:creationId xmlns:a16="http://schemas.microsoft.com/office/drawing/2014/main" id="{59256580-A4E5-401C-BFDC-F6BBAA18C8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9258" y="1183279"/>
            <a:ext cx="3885507" cy="2176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a:extLst>
              <a:ext uri="{FF2B5EF4-FFF2-40B4-BE49-F238E27FC236}">
                <a16:creationId xmlns:a16="http://schemas.microsoft.com/office/drawing/2014/main" id="{334AEF1E-1F89-4913-86DE-CFBCA8D00D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2748" y="3782363"/>
            <a:ext cx="34385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64861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6A773-CBBF-4B73-8848-6D4870716944}"/>
              </a:ext>
            </a:extLst>
          </p:cNvPr>
          <p:cNvSpPr>
            <a:spLocks noGrp="1"/>
          </p:cNvSpPr>
          <p:nvPr>
            <p:ph type="title"/>
          </p:nvPr>
        </p:nvSpPr>
        <p:spPr/>
        <p:txBody>
          <a:bodyPr/>
          <a:lstStyle/>
          <a:p>
            <a:r>
              <a:rPr lang="fr-FR" sz="1800" b="1" dirty="0">
                <a:solidFill>
                  <a:srgbClr val="000000"/>
                </a:solidFill>
                <a:effectLst/>
                <a:latin typeface="Arial" panose="020B0604020202020204" pitchFamily="34" charset="0"/>
                <a:ea typeface="Times New Roman" panose="02020603050405020304" pitchFamily="18" charset="0"/>
              </a:rPr>
              <a:t>Extrait de : </a:t>
            </a:r>
            <a:r>
              <a:rPr lang="fr-FR" sz="1800" b="1" u="sng" dirty="0">
                <a:solidFill>
                  <a:srgbClr val="000000"/>
                </a:solidFill>
                <a:effectLst/>
                <a:latin typeface="Arial" panose="020B0604020202020204" pitchFamily="34" charset="0"/>
                <a:ea typeface="Times New Roman" panose="02020603050405020304" pitchFamily="18" charset="0"/>
                <a:hlinkClick r:id="rId3"/>
              </a:rPr>
              <a:t>http://passeurdesciences.blog.lemonde.fr/2012/11/21/le-chocolat-engendre-t-il-des-tueurs-en-serie/</a:t>
            </a:r>
            <a:endParaRPr lang="en-CA" dirty="0"/>
          </a:p>
        </p:txBody>
      </p:sp>
      <p:sp>
        <p:nvSpPr>
          <p:cNvPr id="3" name="Content Placeholder 2">
            <a:extLst>
              <a:ext uri="{FF2B5EF4-FFF2-40B4-BE49-F238E27FC236}">
                <a16:creationId xmlns:a16="http://schemas.microsoft.com/office/drawing/2014/main" id="{EB7C0370-4474-40ED-8A7A-0E14A811497A}"/>
              </a:ext>
            </a:extLst>
          </p:cNvPr>
          <p:cNvSpPr>
            <a:spLocks noGrp="1"/>
          </p:cNvSpPr>
          <p:nvPr>
            <p:ph idx="1"/>
          </p:nvPr>
        </p:nvSpPr>
        <p:spPr>
          <a:xfrm>
            <a:off x="1451579" y="2015732"/>
            <a:ext cx="9603275" cy="4121597"/>
          </a:xfrm>
        </p:spPr>
        <p:txBody>
          <a:bodyPr>
            <a:normAutofit fontScale="92500" lnSpcReduction="20000"/>
          </a:bodyPr>
          <a:lstStyle/>
          <a:p>
            <a:pPr marL="0" indent="0" algn="ctr">
              <a:buNone/>
            </a:pPr>
            <a:r>
              <a:rPr lang="fr-FR" b="1" dirty="0">
                <a:solidFill>
                  <a:srgbClr val="000000"/>
                </a:solidFill>
                <a:effectLst/>
                <a:latin typeface="Arial" panose="020B0604020202020204" pitchFamily="34" charset="0"/>
                <a:ea typeface="Times New Roman" panose="02020603050405020304" pitchFamily="18" charset="0"/>
              </a:rPr>
              <a:t>« Même si les chercheurs, </a:t>
            </a:r>
            <a:r>
              <a:rPr lang="fr-FR" dirty="0">
                <a:solidFill>
                  <a:srgbClr val="000000"/>
                </a:solidFill>
                <a:effectLst/>
                <a:latin typeface="Arial" panose="020B0604020202020204" pitchFamily="34" charset="0"/>
                <a:ea typeface="Times New Roman" panose="02020603050405020304" pitchFamily="18" charset="0"/>
              </a:rPr>
              <a:t>de par leur formation, sont habitués à se méfier du passage hâtif de la corrélation au lien de cause à effet, il arrive parfois qu’ils se laissent prendre au piège. J’ai ainsi le souvenir d’une étude </a:t>
            </a:r>
            <a:r>
              <a:rPr lang="fr-FR" u="none" strike="noStrike" dirty="0">
                <a:solidFill>
                  <a:srgbClr val="003366"/>
                </a:solidFill>
                <a:effectLst/>
                <a:latin typeface="Arial" panose="020B0604020202020204" pitchFamily="34" charset="0"/>
                <a:ea typeface="Times New Roman" panose="02020603050405020304" pitchFamily="18" charset="0"/>
                <a:hlinkClick r:id="rId4"/>
              </a:rPr>
              <a:t>parue dans </a:t>
            </a:r>
            <a:r>
              <a:rPr lang="fr-FR" i="1" u="none" strike="noStrike" dirty="0">
                <a:solidFill>
                  <a:srgbClr val="003366"/>
                </a:solidFill>
                <a:effectLst/>
                <a:latin typeface="Arial" panose="020B0604020202020204" pitchFamily="34" charset="0"/>
                <a:ea typeface="Times New Roman" panose="02020603050405020304" pitchFamily="18" charset="0"/>
                <a:hlinkClick r:id="rId4"/>
              </a:rPr>
              <a:t>Nature</a:t>
            </a:r>
            <a:r>
              <a:rPr lang="fr-FR" u="none" strike="noStrike" dirty="0">
                <a:solidFill>
                  <a:srgbClr val="003366"/>
                </a:solidFill>
                <a:effectLst/>
                <a:latin typeface="Arial" panose="020B0604020202020204" pitchFamily="34" charset="0"/>
                <a:ea typeface="Times New Roman" panose="02020603050405020304" pitchFamily="18" charset="0"/>
                <a:hlinkClick r:id="rId4"/>
              </a:rPr>
              <a:t> en 1999</a:t>
            </a:r>
            <a:r>
              <a:rPr lang="fr-FR" dirty="0">
                <a:solidFill>
                  <a:srgbClr val="000000"/>
                </a:solidFill>
                <a:effectLst/>
                <a:latin typeface="Arial" panose="020B0604020202020204" pitchFamily="34" charset="0"/>
                <a:ea typeface="Times New Roman" panose="02020603050405020304" pitchFamily="18" charset="0"/>
              </a:rPr>
              <a:t> montrant que les petits enfants s’endormant avec la lumière allumée étaient souvent plus myopes que les autres. D’où une campagne médiatique pour prévenir des méfaits des veilleuses. N’ayant pu confirmer ce résultat, d’autres scientifiques se sont attaqués autrement au problème et </a:t>
            </a:r>
            <a:r>
              <a:rPr lang="fr-FR" u="none" strike="noStrike" dirty="0">
                <a:solidFill>
                  <a:srgbClr val="003366"/>
                </a:solidFill>
                <a:effectLst/>
                <a:latin typeface="Arial" panose="020B0604020202020204" pitchFamily="34" charset="0"/>
                <a:ea typeface="Times New Roman" panose="02020603050405020304" pitchFamily="18" charset="0"/>
                <a:hlinkClick r:id="rId5"/>
              </a:rPr>
              <a:t>se sont rendus compte, quelques mois plus tard,</a:t>
            </a:r>
            <a:r>
              <a:rPr lang="fr-FR" dirty="0">
                <a:solidFill>
                  <a:srgbClr val="000000"/>
                </a:solidFill>
                <a:effectLst/>
                <a:latin typeface="Arial" panose="020B0604020202020204" pitchFamily="34" charset="0"/>
                <a:ea typeface="Times New Roman" panose="02020603050405020304" pitchFamily="18" charset="0"/>
              </a:rPr>
              <a:t> que c’était dans les familles où les parents étaient myopes que l’on laissait plus volontiers la lumière dans la chambre des enfants. La myopie étant essentiellement héréditaire, la corrélation s’expliquait d’une tout autre manière… »</a:t>
            </a:r>
            <a:endParaRPr lang="en-CA" sz="2400" dirty="0"/>
          </a:p>
        </p:txBody>
      </p:sp>
    </p:spTree>
    <p:extLst>
      <p:ext uri="{BB962C8B-B14F-4D97-AF65-F5344CB8AC3E}">
        <p14:creationId xmlns:p14="http://schemas.microsoft.com/office/powerpoint/2010/main" val="2115521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different&#10;&#10;Description automatically generated">
            <a:extLst>
              <a:ext uri="{FF2B5EF4-FFF2-40B4-BE49-F238E27FC236}">
                <a16:creationId xmlns:a16="http://schemas.microsoft.com/office/drawing/2014/main" id="{7AB6EEAC-4855-A3F7-B8C1-0A9C58AFF8A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521" r="1404" b="2952"/>
          <a:stretch/>
        </p:blipFill>
        <p:spPr>
          <a:xfrm>
            <a:off x="2655518" y="643467"/>
            <a:ext cx="6889315" cy="5406604"/>
          </a:xfrm>
          <a:prstGeom prst="rect">
            <a:avLst/>
          </a:prstGeom>
        </p:spPr>
      </p:pic>
    </p:spTree>
    <p:extLst>
      <p:ext uri="{BB962C8B-B14F-4D97-AF65-F5344CB8AC3E}">
        <p14:creationId xmlns:p14="http://schemas.microsoft.com/office/powerpoint/2010/main" val="3991629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FB911-E634-CC15-E382-C556E29C13E1}"/>
              </a:ext>
            </a:extLst>
          </p:cNvPr>
          <p:cNvSpPr>
            <a:spLocks noGrp="1"/>
          </p:cNvSpPr>
          <p:nvPr>
            <p:ph type="title"/>
          </p:nvPr>
        </p:nvSpPr>
        <p:spPr/>
        <p:txBody>
          <a:bodyPr/>
          <a:lstStyle/>
          <a:p>
            <a:r>
              <a:rPr lang="fr-FR" noProof="0" dirty="0"/>
              <a:t>Le problème ?</a:t>
            </a:r>
          </a:p>
        </p:txBody>
      </p:sp>
      <p:sp>
        <p:nvSpPr>
          <p:cNvPr id="3" name="Content Placeholder 2">
            <a:extLst>
              <a:ext uri="{FF2B5EF4-FFF2-40B4-BE49-F238E27FC236}">
                <a16:creationId xmlns:a16="http://schemas.microsoft.com/office/drawing/2014/main" id="{6CE08892-7B59-8114-3E51-BC726F1D473C}"/>
              </a:ext>
            </a:extLst>
          </p:cNvPr>
          <p:cNvSpPr>
            <a:spLocks noGrp="1"/>
          </p:cNvSpPr>
          <p:nvPr>
            <p:ph idx="1"/>
          </p:nvPr>
        </p:nvSpPr>
        <p:spPr>
          <a:xfrm>
            <a:off x="838200" y="1825625"/>
            <a:ext cx="6138797" cy="4351338"/>
          </a:xfrm>
        </p:spPr>
        <p:txBody>
          <a:bodyPr/>
          <a:lstStyle/>
          <a:p>
            <a:pPr marL="0" indent="0">
              <a:buNone/>
            </a:pPr>
            <a:r>
              <a:rPr lang="fr-FR" b="1" noProof="0" dirty="0"/>
              <a:t>Illusion de concomitance</a:t>
            </a:r>
          </a:p>
          <a:p>
            <a:r>
              <a:rPr lang="fr-FR" dirty="0"/>
              <a:t>Le cerveau humain est câblé pour penser que lorsque deux choses sont concomitantes, la seconde a du être causée par la première</a:t>
            </a:r>
          </a:p>
          <a:p>
            <a:r>
              <a:rPr lang="fr-FR" b="1" i="1" noProof="0" dirty="0"/>
              <a:t>Mais…</a:t>
            </a:r>
            <a:r>
              <a:rPr lang="fr-FR" noProof="0" dirty="0"/>
              <a:t> c’est loin d’être toujours le cas</a:t>
            </a:r>
            <a:endParaRPr lang="fr-FR" b="1" i="1" noProof="0" dirty="0"/>
          </a:p>
        </p:txBody>
      </p:sp>
      <p:pic>
        <p:nvPicPr>
          <p:cNvPr id="4" name="Picture 3">
            <a:extLst>
              <a:ext uri="{FF2B5EF4-FFF2-40B4-BE49-F238E27FC236}">
                <a16:creationId xmlns:a16="http://schemas.microsoft.com/office/drawing/2014/main" id="{4D8A1A43-636B-8809-538D-223202A5C6CE}"/>
              </a:ext>
            </a:extLst>
          </p:cNvPr>
          <p:cNvPicPr>
            <a:picLocks noChangeAspect="1"/>
          </p:cNvPicPr>
          <p:nvPr/>
        </p:nvPicPr>
        <p:blipFill>
          <a:blip r:embed="rId3"/>
          <a:stretch>
            <a:fillRect/>
          </a:stretch>
        </p:blipFill>
        <p:spPr>
          <a:xfrm>
            <a:off x="7160460" y="3741038"/>
            <a:ext cx="1332056" cy="1680840"/>
          </a:xfrm>
          <a:prstGeom prst="rect">
            <a:avLst/>
          </a:prstGeom>
        </p:spPr>
      </p:pic>
      <p:pic>
        <p:nvPicPr>
          <p:cNvPr id="5" name="Picture 4">
            <a:extLst>
              <a:ext uri="{FF2B5EF4-FFF2-40B4-BE49-F238E27FC236}">
                <a16:creationId xmlns:a16="http://schemas.microsoft.com/office/drawing/2014/main" id="{64762812-9013-6E76-9E24-999623B3C543}"/>
              </a:ext>
            </a:extLst>
          </p:cNvPr>
          <p:cNvPicPr>
            <a:picLocks noChangeAspect="1"/>
          </p:cNvPicPr>
          <p:nvPr/>
        </p:nvPicPr>
        <p:blipFill>
          <a:blip r:embed="rId4"/>
          <a:stretch>
            <a:fillRect/>
          </a:stretch>
        </p:blipFill>
        <p:spPr>
          <a:xfrm>
            <a:off x="9362099" y="3789242"/>
            <a:ext cx="1739345" cy="1581222"/>
          </a:xfrm>
          <a:prstGeom prst="rect">
            <a:avLst/>
          </a:prstGeom>
        </p:spPr>
      </p:pic>
      <p:cxnSp>
        <p:nvCxnSpPr>
          <p:cNvPr id="6" name="Straight Arrow Connector 5">
            <a:extLst>
              <a:ext uri="{FF2B5EF4-FFF2-40B4-BE49-F238E27FC236}">
                <a16:creationId xmlns:a16="http://schemas.microsoft.com/office/drawing/2014/main" id="{B6CA62CE-EA77-0275-BB4A-0F001F7E7A4D}"/>
              </a:ext>
            </a:extLst>
          </p:cNvPr>
          <p:cNvCxnSpPr>
            <a:cxnSpLocks/>
            <a:stCxn id="4" idx="3"/>
            <a:endCxn id="5" idx="1"/>
          </p:cNvCxnSpPr>
          <p:nvPr/>
        </p:nvCxnSpPr>
        <p:spPr>
          <a:xfrm flipV="1">
            <a:off x="8492516" y="4579853"/>
            <a:ext cx="869583" cy="1605"/>
          </a:xfrm>
          <a:prstGeom prst="straightConnector1">
            <a:avLst/>
          </a:prstGeom>
          <a:ln w="28575">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E45CC6D-43A8-8C20-9F99-118739F773B9}"/>
              </a:ext>
            </a:extLst>
          </p:cNvPr>
          <p:cNvPicPr>
            <a:picLocks noChangeAspect="1"/>
          </p:cNvPicPr>
          <p:nvPr/>
        </p:nvPicPr>
        <p:blipFill>
          <a:blip r:embed="rId5"/>
          <a:stretch>
            <a:fillRect/>
          </a:stretch>
        </p:blipFill>
        <p:spPr>
          <a:xfrm>
            <a:off x="8262938" y="2045281"/>
            <a:ext cx="1328738" cy="1276350"/>
          </a:xfrm>
          <a:prstGeom prst="rect">
            <a:avLst/>
          </a:prstGeom>
        </p:spPr>
      </p:pic>
      <p:cxnSp>
        <p:nvCxnSpPr>
          <p:cNvPr id="8" name="Straight Arrow Connector 7">
            <a:extLst>
              <a:ext uri="{FF2B5EF4-FFF2-40B4-BE49-F238E27FC236}">
                <a16:creationId xmlns:a16="http://schemas.microsoft.com/office/drawing/2014/main" id="{2C332EA9-746C-8B28-F91A-43DFFD81640C}"/>
              </a:ext>
            </a:extLst>
          </p:cNvPr>
          <p:cNvCxnSpPr>
            <a:cxnSpLocks/>
            <a:stCxn id="7" idx="2"/>
          </p:cNvCxnSpPr>
          <p:nvPr/>
        </p:nvCxnSpPr>
        <p:spPr>
          <a:xfrm flipH="1">
            <a:off x="8262938" y="3321631"/>
            <a:ext cx="664369" cy="417802"/>
          </a:xfrm>
          <a:prstGeom prst="straightConnector1">
            <a:avLst/>
          </a:prstGeom>
          <a:ln w="28575">
            <a:solidFill>
              <a:schemeClr val="tx1"/>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8B382E0-853F-4076-A555-A066DDFBE197}"/>
              </a:ext>
            </a:extLst>
          </p:cNvPr>
          <p:cNvCxnSpPr>
            <a:cxnSpLocks/>
            <a:stCxn id="7" idx="2"/>
          </p:cNvCxnSpPr>
          <p:nvPr/>
        </p:nvCxnSpPr>
        <p:spPr>
          <a:xfrm>
            <a:off x="8927307" y="3321631"/>
            <a:ext cx="629669" cy="417802"/>
          </a:xfrm>
          <a:prstGeom prst="straightConnector1">
            <a:avLst/>
          </a:prstGeom>
          <a:ln w="28575">
            <a:solidFill>
              <a:schemeClr val="tx1"/>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5216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87923-C0D4-E141-F0C9-7C853B8B9992}"/>
              </a:ext>
            </a:extLst>
          </p:cNvPr>
          <p:cNvSpPr>
            <a:spLocks noGrp="1"/>
          </p:cNvSpPr>
          <p:nvPr>
            <p:ph type="title"/>
          </p:nvPr>
        </p:nvSpPr>
        <p:spPr/>
        <p:txBody>
          <a:bodyPr/>
          <a:lstStyle/>
          <a:p>
            <a:r>
              <a:rPr lang="fr-FR" noProof="0" dirty="0"/>
              <a:t>La méthode expérimentale</a:t>
            </a:r>
          </a:p>
        </p:txBody>
      </p:sp>
      <p:sp>
        <p:nvSpPr>
          <p:cNvPr id="4" name="TextBox 3">
            <a:extLst>
              <a:ext uri="{FF2B5EF4-FFF2-40B4-BE49-F238E27FC236}">
                <a16:creationId xmlns:a16="http://schemas.microsoft.com/office/drawing/2014/main" id="{06A25A51-6422-4895-6F3D-AACB5EBF1A1A}"/>
              </a:ext>
            </a:extLst>
          </p:cNvPr>
          <p:cNvSpPr txBox="1"/>
          <p:nvPr/>
        </p:nvSpPr>
        <p:spPr>
          <a:xfrm>
            <a:off x="1878904" y="2066795"/>
            <a:ext cx="3933174" cy="523220"/>
          </a:xfrm>
          <a:prstGeom prst="rect">
            <a:avLst/>
          </a:prstGeom>
          <a:noFill/>
        </p:spPr>
        <p:txBody>
          <a:bodyPr wrap="square" rtlCol="0">
            <a:spAutoFit/>
          </a:bodyPr>
          <a:lstStyle/>
          <a:p>
            <a:pPr algn="ctr"/>
            <a:r>
              <a:rPr lang="fr-FR" sz="2800" b="1" noProof="0" dirty="0"/>
              <a:t>Variable indépendante</a:t>
            </a:r>
          </a:p>
        </p:txBody>
      </p:sp>
      <p:sp>
        <p:nvSpPr>
          <p:cNvPr id="5" name="TextBox 4">
            <a:extLst>
              <a:ext uri="{FF2B5EF4-FFF2-40B4-BE49-F238E27FC236}">
                <a16:creationId xmlns:a16="http://schemas.microsoft.com/office/drawing/2014/main" id="{AB68880B-E7EA-3F83-3FD8-C387E116FE77}"/>
              </a:ext>
            </a:extLst>
          </p:cNvPr>
          <p:cNvSpPr txBox="1"/>
          <p:nvPr/>
        </p:nvSpPr>
        <p:spPr>
          <a:xfrm>
            <a:off x="6359047" y="2066795"/>
            <a:ext cx="3933174" cy="523220"/>
          </a:xfrm>
          <a:prstGeom prst="rect">
            <a:avLst/>
          </a:prstGeom>
          <a:noFill/>
        </p:spPr>
        <p:txBody>
          <a:bodyPr wrap="square" rtlCol="0">
            <a:spAutoFit/>
          </a:bodyPr>
          <a:lstStyle/>
          <a:p>
            <a:pPr algn="ctr"/>
            <a:r>
              <a:rPr lang="fr-FR" sz="2800" b="1" noProof="0" dirty="0"/>
              <a:t>Variable dépendante</a:t>
            </a:r>
          </a:p>
        </p:txBody>
      </p:sp>
      <p:sp>
        <p:nvSpPr>
          <p:cNvPr id="6" name="Rectangle 5">
            <a:extLst>
              <a:ext uri="{FF2B5EF4-FFF2-40B4-BE49-F238E27FC236}">
                <a16:creationId xmlns:a16="http://schemas.microsoft.com/office/drawing/2014/main" id="{5C6451CA-E5D8-FE14-400A-A231D7AE31FF}"/>
              </a:ext>
            </a:extLst>
          </p:cNvPr>
          <p:cNvSpPr/>
          <p:nvPr/>
        </p:nvSpPr>
        <p:spPr>
          <a:xfrm>
            <a:off x="1991639" y="2859065"/>
            <a:ext cx="3707704" cy="1139869"/>
          </a:xfrm>
          <a:prstGeom prst="rect">
            <a:avLst/>
          </a:prstGeom>
          <a:noFill/>
          <a:ln w="508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68869B1C-2323-4A2B-DDE7-929DECC4C73B}"/>
              </a:ext>
            </a:extLst>
          </p:cNvPr>
          <p:cNvSpPr/>
          <p:nvPr/>
        </p:nvSpPr>
        <p:spPr>
          <a:xfrm>
            <a:off x="1991639" y="4267984"/>
            <a:ext cx="3707704" cy="1139869"/>
          </a:xfrm>
          <a:prstGeom prst="rect">
            <a:avLst/>
          </a:prstGeom>
          <a:noFill/>
          <a:ln w="508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D0C31D47-E481-4D92-4DDE-ED968A8F1BB8}"/>
              </a:ext>
            </a:extLst>
          </p:cNvPr>
          <p:cNvSpPr/>
          <p:nvPr/>
        </p:nvSpPr>
        <p:spPr>
          <a:xfrm>
            <a:off x="6471782" y="3562610"/>
            <a:ext cx="3707704" cy="1139869"/>
          </a:xfrm>
          <a:prstGeom prst="rect">
            <a:avLst/>
          </a:prstGeom>
          <a:noFill/>
          <a:ln w="508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extBox 9">
            <a:extLst>
              <a:ext uri="{FF2B5EF4-FFF2-40B4-BE49-F238E27FC236}">
                <a16:creationId xmlns:a16="http://schemas.microsoft.com/office/drawing/2014/main" id="{C7F7E44D-7033-4F14-5C18-981AA2879561}"/>
              </a:ext>
            </a:extLst>
          </p:cNvPr>
          <p:cNvSpPr txBox="1"/>
          <p:nvPr/>
        </p:nvSpPr>
        <p:spPr>
          <a:xfrm>
            <a:off x="6471782" y="3870934"/>
            <a:ext cx="3707704" cy="523220"/>
          </a:xfrm>
          <a:prstGeom prst="rect">
            <a:avLst/>
          </a:prstGeom>
          <a:noFill/>
        </p:spPr>
        <p:txBody>
          <a:bodyPr wrap="square" rtlCol="0">
            <a:spAutoFit/>
          </a:bodyPr>
          <a:lstStyle/>
          <a:p>
            <a:pPr algn="ctr"/>
            <a:r>
              <a:rPr lang="fr-FR" sz="2800" b="1" noProof="0" dirty="0"/>
              <a:t>Note d’examen</a:t>
            </a:r>
          </a:p>
        </p:txBody>
      </p:sp>
      <p:sp>
        <p:nvSpPr>
          <p:cNvPr id="11" name="TextBox 10">
            <a:extLst>
              <a:ext uri="{FF2B5EF4-FFF2-40B4-BE49-F238E27FC236}">
                <a16:creationId xmlns:a16="http://schemas.microsoft.com/office/drawing/2014/main" id="{FCF9BC8F-29ED-8B89-1426-A0204114146E}"/>
              </a:ext>
            </a:extLst>
          </p:cNvPr>
          <p:cNvSpPr txBox="1"/>
          <p:nvPr/>
        </p:nvSpPr>
        <p:spPr>
          <a:xfrm>
            <a:off x="1991639" y="3167389"/>
            <a:ext cx="3707704" cy="523220"/>
          </a:xfrm>
          <a:prstGeom prst="rect">
            <a:avLst/>
          </a:prstGeom>
          <a:noFill/>
        </p:spPr>
        <p:txBody>
          <a:bodyPr wrap="square" rtlCol="0">
            <a:spAutoFit/>
          </a:bodyPr>
          <a:lstStyle/>
          <a:p>
            <a:pPr algn="ctr"/>
            <a:r>
              <a:rPr lang="fr-FR" sz="2800" b="1" dirty="0"/>
              <a:t>Nuit de sommeil</a:t>
            </a:r>
            <a:endParaRPr lang="fr-FR" sz="2800" b="1" noProof="0" dirty="0"/>
          </a:p>
        </p:txBody>
      </p:sp>
      <p:sp>
        <p:nvSpPr>
          <p:cNvPr id="12" name="TextBox 11">
            <a:extLst>
              <a:ext uri="{FF2B5EF4-FFF2-40B4-BE49-F238E27FC236}">
                <a16:creationId xmlns:a16="http://schemas.microsoft.com/office/drawing/2014/main" id="{FDACFF2F-E29C-159B-FF5F-2A7F34A621BB}"/>
              </a:ext>
            </a:extLst>
          </p:cNvPr>
          <p:cNvSpPr txBox="1"/>
          <p:nvPr/>
        </p:nvSpPr>
        <p:spPr>
          <a:xfrm>
            <a:off x="1991639" y="4576308"/>
            <a:ext cx="3707704" cy="523220"/>
          </a:xfrm>
          <a:prstGeom prst="rect">
            <a:avLst/>
          </a:prstGeom>
          <a:noFill/>
        </p:spPr>
        <p:txBody>
          <a:bodyPr wrap="square" rtlCol="0">
            <a:spAutoFit/>
          </a:bodyPr>
          <a:lstStyle/>
          <a:p>
            <a:pPr algn="ctr"/>
            <a:r>
              <a:rPr lang="fr-FR" sz="2800" b="1"/>
              <a:t>Pas de sommeil</a:t>
            </a:r>
            <a:endParaRPr lang="fr-FR" sz="2800" b="1" noProof="0" dirty="0"/>
          </a:p>
        </p:txBody>
      </p:sp>
      <p:sp>
        <p:nvSpPr>
          <p:cNvPr id="13" name="TextBox 12">
            <a:extLst>
              <a:ext uri="{FF2B5EF4-FFF2-40B4-BE49-F238E27FC236}">
                <a16:creationId xmlns:a16="http://schemas.microsoft.com/office/drawing/2014/main" id="{1A22EBB6-0D81-E1AC-EC99-B99AF2F4417A}"/>
              </a:ext>
            </a:extLst>
          </p:cNvPr>
          <p:cNvSpPr txBox="1"/>
          <p:nvPr/>
        </p:nvSpPr>
        <p:spPr>
          <a:xfrm>
            <a:off x="-3402904" y="3167389"/>
            <a:ext cx="3707704" cy="523220"/>
          </a:xfrm>
          <a:prstGeom prst="rect">
            <a:avLst/>
          </a:prstGeom>
          <a:noFill/>
        </p:spPr>
        <p:txBody>
          <a:bodyPr wrap="square" rtlCol="0">
            <a:spAutoFit/>
          </a:bodyPr>
          <a:lstStyle/>
          <a:p>
            <a:pPr algn="ctr"/>
            <a:r>
              <a:rPr lang="fr-FR" sz="2800" b="1" dirty="0"/>
              <a:t>8 heures de sommeil</a:t>
            </a:r>
            <a:endParaRPr lang="fr-FR" sz="2800" b="1" noProof="0" dirty="0"/>
          </a:p>
        </p:txBody>
      </p:sp>
      <p:sp>
        <p:nvSpPr>
          <p:cNvPr id="14" name="TextBox 13">
            <a:extLst>
              <a:ext uri="{FF2B5EF4-FFF2-40B4-BE49-F238E27FC236}">
                <a16:creationId xmlns:a16="http://schemas.microsoft.com/office/drawing/2014/main" id="{2C77190C-66CE-73D8-0A52-1787B5222571}"/>
              </a:ext>
            </a:extLst>
          </p:cNvPr>
          <p:cNvSpPr txBox="1"/>
          <p:nvPr/>
        </p:nvSpPr>
        <p:spPr>
          <a:xfrm>
            <a:off x="-3402904" y="4576308"/>
            <a:ext cx="3707704" cy="523220"/>
          </a:xfrm>
          <a:prstGeom prst="rect">
            <a:avLst/>
          </a:prstGeom>
          <a:noFill/>
        </p:spPr>
        <p:txBody>
          <a:bodyPr wrap="square" rtlCol="0">
            <a:spAutoFit/>
          </a:bodyPr>
          <a:lstStyle/>
          <a:p>
            <a:pPr algn="ctr"/>
            <a:r>
              <a:rPr lang="fr-FR" sz="2800" b="1" dirty="0"/>
              <a:t>4 heures de sommeil</a:t>
            </a:r>
            <a:endParaRPr lang="fr-FR" sz="2800" b="1" noProof="0" dirty="0"/>
          </a:p>
        </p:txBody>
      </p:sp>
      <p:sp>
        <p:nvSpPr>
          <p:cNvPr id="15" name="TextBox 14">
            <a:extLst>
              <a:ext uri="{FF2B5EF4-FFF2-40B4-BE49-F238E27FC236}">
                <a16:creationId xmlns:a16="http://schemas.microsoft.com/office/drawing/2014/main" id="{80C5E517-D163-445F-F75A-11323A398E50}"/>
              </a:ext>
            </a:extLst>
          </p:cNvPr>
          <p:cNvSpPr txBox="1"/>
          <p:nvPr/>
        </p:nvSpPr>
        <p:spPr>
          <a:xfrm>
            <a:off x="-2615504" y="3167389"/>
            <a:ext cx="2132904" cy="523220"/>
          </a:xfrm>
          <a:prstGeom prst="rect">
            <a:avLst/>
          </a:prstGeom>
          <a:noFill/>
        </p:spPr>
        <p:txBody>
          <a:bodyPr wrap="square" rtlCol="0">
            <a:spAutoFit/>
          </a:bodyPr>
          <a:lstStyle/>
          <a:p>
            <a:pPr algn="ctr"/>
            <a:r>
              <a:rPr lang="fr-FR" sz="2800" b="1" dirty="0"/>
              <a:t>Médicament</a:t>
            </a:r>
            <a:endParaRPr lang="fr-FR" sz="2800" b="1" noProof="0" dirty="0"/>
          </a:p>
        </p:txBody>
      </p:sp>
      <p:sp>
        <p:nvSpPr>
          <p:cNvPr id="16" name="TextBox 15">
            <a:extLst>
              <a:ext uri="{FF2B5EF4-FFF2-40B4-BE49-F238E27FC236}">
                <a16:creationId xmlns:a16="http://schemas.microsoft.com/office/drawing/2014/main" id="{88093E77-1E59-4BD9-B5D3-C22D06D872A8}"/>
              </a:ext>
            </a:extLst>
          </p:cNvPr>
          <p:cNvSpPr txBox="1"/>
          <p:nvPr/>
        </p:nvSpPr>
        <p:spPr>
          <a:xfrm>
            <a:off x="-2412304" y="4576308"/>
            <a:ext cx="1726504" cy="523220"/>
          </a:xfrm>
          <a:prstGeom prst="rect">
            <a:avLst/>
          </a:prstGeom>
          <a:noFill/>
        </p:spPr>
        <p:txBody>
          <a:bodyPr wrap="square" rtlCol="0">
            <a:spAutoFit/>
          </a:bodyPr>
          <a:lstStyle/>
          <a:p>
            <a:pPr algn="ctr"/>
            <a:r>
              <a:rPr lang="fr-FR" sz="2800" b="1" dirty="0"/>
              <a:t>Placebo</a:t>
            </a:r>
            <a:endParaRPr lang="fr-FR" sz="2800" b="1" noProof="0" dirty="0"/>
          </a:p>
        </p:txBody>
      </p:sp>
      <p:sp>
        <p:nvSpPr>
          <p:cNvPr id="17" name="TextBox 16">
            <a:extLst>
              <a:ext uri="{FF2B5EF4-FFF2-40B4-BE49-F238E27FC236}">
                <a16:creationId xmlns:a16="http://schemas.microsoft.com/office/drawing/2014/main" id="{2FC28557-7604-9A2C-0411-EC82BC72F787}"/>
              </a:ext>
            </a:extLst>
          </p:cNvPr>
          <p:cNvSpPr txBox="1"/>
          <p:nvPr/>
        </p:nvSpPr>
        <p:spPr>
          <a:xfrm>
            <a:off x="12065000" y="3865843"/>
            <a:ext cx="2132904" cy="523220"/>
          </a:xfrm>
          <a:prstGeom prst="rect">
            <a:avLst/>
          </a:prstGeom>
          <a:noFill/>
        </p:spPr>
        <p:txBody>
          <a:bodyPr wrap="square" rtlCol="0">
            <a:spAutoFit/>
          </a:bodyPr>
          <a:lstStyle/>
          <a:p>
            <a:pPr algn="ctr"/>
            <a:r>
              <a:rPr lang="fr-FR" sz="2800" b="1" dirty="0"/>
              <a:t>Symptômes</a:t>
            </a:r>
            <a:endParaRPr lang="fr-FR" sz="2800" b="1" noProof="0" dirty="0"/>
          </a:p>
        </p:txBody>
      </p:sp>
    </p:spTree>
    <p:extLst>
      <p:ext uri="{BB962C8B-B14F-4D97-AF65-F5344CB8AC3E}">
        <p14:creationId xmlns:p14="http://schemas.microsoft.com/office/powerpoint/2010/main" val="618947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3.33333E-6 0 L 0.44166 0 " pathEditMode="relative" rAng="0" ptsTypes="AA">
                                      <p:cBhvr>
                                        <p:cTn id="16" dur="2000" fill="hold"/>
                                        <p:tgtEl>
                                          <p:spTgt spid="13"/>
                                        </p:tgtEl>
                                        <p:attrNameLst>
                                          <p:attrName>ppt_x</p:attrName>
                                          <p:attrName>ppt_y</p:attrName>
                                        </p:attrNameLst>
                                      </p:cBhvr>
                                      <p:rCtr x="22083" y="0"/>
                                    </p:animMotion>
                                  </p:childTnLst>
                                </p:cTn>
                              </p:par>
                              <p:par>
                                <p:cTn id="17" presetID="42" presetClass="path" presetSubtype="0" accel="50000" decel="50000" fill="hold" grpId="0" nodeType="withEffect">
                                  <p:stCondLst>
                                    <p:cond delay="0"/>
                                  </p:stCondLst>
                                  <p:childTnLst>
                                    <p:animMotion origin="layout" path="M 3.33333E-6 -4.07407E-6 L 0.44166 0.00024 " pathEditMode="relative" rAng="0" ptsTypes="AA">
                                      <p:cBhvr>
                                        <p:cTn id="18" dur="2000" fill="hold"/>
                                        <p:tgtEl>
                                          <p:spTgt spid="14"/>
                                        </p:tgtEl>
                                        <p:attrNameLst>
                                          <p:attrName>ppt_x</p:attrName>
                                          <p:attrName>ppt_y</p:attrName>
                                        </p:attrNameLst>
                                      </p:cBhvr>
                                      <p:rCtr x="22083" y="0"/>
                                    </p:animMotion>
                                  </p:childTnLst>
                                </p:cTn>
                              </p:par>
                              <p:par>
                                <p:cTn id="19" presetID="1" presetClass="exit" presetSubtype="0" fill="hold" grpId="1" nodeType="withEffect">
                                  <p:stCondLst>
                                    <p:cond delay="0"/>
                                  </p:stCondLst>
                                  <p:childTnLst>
                                    <p:set>
                                      <p:cBhvr>
                                        <p:cTn id="20" dur="1" fill="hold">
                                          <p:stCondLst>
                                            <p:cond delay="0"/>
                                          </p:stCondLst>
                                        </p:cTn>
                                        <p:tgtEl>
                                          <p:spTgt spid="11"/>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3.33333E-6 0 L 0.44166 0 " pathEditMode="relative" rAng="0" ptsTypes="AA">
                                      <p:cBhvr>
                                        <p:cTn id="26" dur="2000" fill="hold"/>
                                        <p:tgtEl>
                                          <p:spTgt spid="15"/>
                                        </p:tgtEl>
                                        <p:attrNameLst>
                                          <p:attrName>ppt_x</p:attrName>
                                          <p:attrName>ppt_y</p:attrName>
                                        </p:attrNameLst>
                                      </p:cBhvr>
                                      <p:rCtr x="22083" y="0"/>
                                    </p:animMotion>
                                  </p:childTnLst>
                                </p:cTn>
                              </p:par>
                              <p:par>
                                <p:cTn id="27" presetID="42" presetClass="path" presetSubtype="0" accel="50000" decel="50000" fill="hold" grpId="0" nodeType="withEffect">
                                  <p:stCondLst>
                                    <p:cond delay="0"/>
                                  </p:stCondLst>
                                  <p:childTnLst>
                                    <p:animMotion origin="layout" path="M 3.33333E-6 -4.07407E-6 L 0.44166 0.00024 " pathEditMode="relative" rAng="0" ptsTypes="AA">
                                      <p:cBhvr>
                                        <p:cTn id="28" dur="2000" fill="hold"/>
                                        <p:tgtEl>
                                          <p:spTgt spid="16"/>
                                        </p:tgtEl>
                                        <p:attrNameLst>
                                          <p:attrName>ppt_x</p:attrName>
                                          <p:attrName>ppt_y</p:attrName>
                                        </p:attrNameLst>
                                      </p:cBhvr>
                                      <p:rCtr x="22083" y="0"/>
                                    </p:animMotion>
                                  </p:childTnLst>
                                </p:cTn>
                              </p:par>
                              <p:par>
                                <p:cTn id="29" presetID="1" presetClass="exit" presetSubtype="0" fill="hold" grpId="1" nodeType="withEffect">
                                  <p:stCondLst>
                                    <p:cond delay="0"/>
                                  </p:stCondLst>
                                  <p:childTnLst>
                                    <p:set>
                                      <p:cBhvr>
                                        <p:cTn id="30" dur="1" fill="hold">
                                          <p:stCondLst>
                                            <p:cond delay="0"/>
                                          </p:stCondLst>
                                        </p:cTn>
                                        <p:tgtEl>
                                          <p:spTgt spid="13"/>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4"/>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0" nodeType="clickEffect">
                                  <p:stCondLst>
                                    <p:cond delay="0"/>
                                  </p:stCondLst>
                                  <p:childTnLst>
                                    <p:animMotion origin="layout" path="M -3.33333E-6 -1.85185E-6 L -0.39479 -0.00185 " pathEditMode="relative" rAng="0" ptsTypes="AA">
                                      <p:cBhvr>
                                        <p:cTn id="38" dur="2000" fill="hold"/>
                                        <p:tgtEl>
                                          <p:spTgt spid="17"/>
                                        </p:tgtEl>
                                        <p:attrNameLst>
                                          <p:attrName>ppt_x</p:attrName>
                                          <p:attrName>ppt_y</p:attrName>
                                        </p:attrNameLst>
                                      </p:cBhvr>
                                      <p:rCtr x="-19740"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12" grpId="0"/>
      <p:bldP spid="12" grpId="1"/>
      <p:bldP spid="13" grpId="0"/>
      <p:bldP spid="13" grpId="1"/>
      <p:bldP spid="14" grpId="0"/>
      <p:bldP spid="14" grpId="1"/>
      <p:bldP spid="15" grpId="0"/>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Les domaines d’étude de la psychologie cognitive</a:t>
            </a:r>
          </a:p>
        </p:txBody>
      </p:sp>
      <p:sp>
        <p:nvSpPr>
          <p:cNvPr id="3" name="ZoneTexte 2"/>
          <p:cNvSpPr txBox="1"/>
          <p:nvPr/>
        </p:nvSpPr>
        <p:spPr>
          <a:xfrm>
            <a:off x="679937" y="2444898"/>
            <a:ext cx="3892062" cy="3108543"/>
          </a:xfrm>
          <a:prstGeom prst="rect">
            <a:avLst/>
          </a:prstGeom>
          <a:noFill/>
        </p:spPr>
        <p:txBody>
          <a:bodyPr wrap="square" rtlCol="0">
            <a:spAutoFit/>
          </a:bodyPr>
          <a:lstStyle/>
          <a:p>
            <a:pPr defTabSz="457200"/>
            <a:r>
              <a:rPr lang="fr-FR" sz="2800" b="1" dirty="0">
                <a:solidFill>
                  <a:prstClr val="black"/>
                </a:solidFill>
                <a:latin typeface="Calibri"/>
              </a:rPr>
              <a:t>Perception</a:t>
            </a:r>
            <a:endParaRPr lang="fr-FR" sz="2800" i="1" dirty="0">
              <a:solidFill>
                <a:prstClr val="black"/>
              </a:solidFill>
              <a:latin typeface="Calibri"/>
            </a:endParaRPr>
          </a:p>
          <a:p>
            <a:pPr defTabSz="457200"/>
            <a:r>
              <a:rPr lang="fr-FR" sz="2800" b="1" dirty="0">
                <a:solidFill>
                  <a:prstClr val="black"/>
                </a:solidFill>
                <a:latin typeface="Calibri"/>
              </a:rPr>
              <a:t>Attention</a:t>
            </a:r>
            <a:endParaRPr lang="fr-FR" sz="2800" i="1" dirty="0">
              <a:solidFill>
                <a:prstClr val="black"/>
              </a:solidFill>
              <a:latin typeface="Calibri"/>
            </a:endParaRPr>
          </a:p>
          <a:p>
            <a:pPr defTabSz="457200"/>
            <a:r>
              <a:rPr lang="fr-FR" sz="2800" b="1" dirty="0">
                <a:solidFill>
                  <a:prstClr val="black"/>
                </a:solidFill>
                <a:latin typeface="Calibri"/>
              </a:rPr>
              <a:t>Mémoire</a:t>
            </a:r>
            <a:endParaRPr lang="fr-FR" sz="2800" i="1" dirty="0">
              <a:solidFill>
                <a:prstClr val="black"/>
              </a:solidFill>
              <a:latin typeface="Calibri"/>
            </a:endParaRPr>
          </a:p>
          <a:p>
            <a:pPr defTabSz="457200"/>
            <a:r>
              <a:rPr lang="fr-FR" sz="2800" b="1" dirty="0">
                <a:solidFill>
                  <a:prstClr val="black"/>
                </a:solidFill>
                <a:latin typeface="Calibri"/>
              </a:rPr>
              <a:t>Apprentissage</a:t>
            </a:r>
            <a:endParaRPr lang="fr-FR" sz="2800" i="1" dirty="0">
              <a:solidFill>
                <a:prstClr val="black"/>
              </a:solidFill>
              <a:latin typeface="Calibri"/>
            </a:endParaRPr>
          </a:p>
          <a:p>
            <a:pPr defTabSz="457200"/>
            <a:r>
              <a:rPr lang="fr-FR" sz="2800" b="1" dirty="0">
                <a:solidFill>
                  <a:prstClr val="black"/>
                </a:solidFill>
              </a:rPr>
              <a:t>Langage</a:t>
            </a:r>
            <a:endParaRPr lang="fr-FR" sz="2800" i="1" dirty="0">
              <a:solidFill>
                <a:prstClr val="black"/>
              </a:solidFill>
            </a:endParaRPr>
          </a:p>
          <a:p>
            <a:pPr defTabSz="457200"/>
            <a:r>
              <a:rPr lang="fr-FR" sz="2800" b="1" dirty="0">
                <a:solidFill>
                  <a:prstClr val="black"/>
                </a:solidFill>
              </a:rPr>
              <a:t>Raisonnement</a:t>
            </a:r>
            <a:endParaRPr lang="fr-FR" sz="2800" dirty="0">
              <a:solidFill>
                <a:prstClr val="black"/>
              </a:solidFill>
            </a:endParaRPr>
          </a:p>
          <a:p>
            <a:pPr defTabSz="457200"/>
            <a:r>
              <a:rPr lang="fr-FR" sz="2800" b="1" dirty="0">
                <a:solidFill>
                  <a:prstClr val="black"/>
                </a:solidFill>
              </a:rPr>
              <a:t>Résolution de problèmes</a:t>
            </a:r>
            <a:endParaRPr lang="fr-FR" sz="2800" dirty="0">
              <a:solidFill>
                <a:prstClr val="black"/>
              </a:solidFill>
              <a:latin typeface="Calibri"/>
            </a:endParaRPr>
          </a:p>
        </p:txBody>
      </p:sp>
      <p:sp>
        <p:nvSpPr>
          <p:cNvPr id="5" name="Rectangle 4"/>
          <p:cNvSpPr/>
          <p:nvPr/>
        </p:nvSpPr>
        <p:spPr>
          <a:xfrm>
            <a:off x="679938" y="2394100"/>
            <a:ext cx="3997569" cy="3201351"/>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sz="2400" dirty="0">
              <a:solidFill>
                <a:prstClr val="white"/>
              </a:solidFill>
              <a:latin typeface="Calibri"/>
            </a:endParaRPr>
          </a:p>
        </p:txBody>
      </p:sp>
      <p:sp>
        <p:nvSpPr>
          <p:cNvPr id="7" name="Rectangle 6"/>
          <p:cNvSpPr/>
          <p:nvPr/>
        </p:nvSpPr>
        <p:spPr>
          <a:xfrm>
            <a:off x="4677507" y="2394100"/>
            <a:ext cx="6904893" cy="3201351"/>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sz="2400" dirty="0">
              <a:solidFill>
                <a:prstClr val="white"/>
              </a:solidFill>
              <a:latin typeface="Calibri"/>
            </a:endParaRPr>
          </a:p>
        </p:txBody>
      </p:sp>
      <p:sp>
        <p:nvSpPr>
          <p:cNvPr id="8" name="ZoneTexte 2">
            <a:extLst>
              <a:ext uri="{FF2B5EF4-FFF2-40B4-BE49-F238E27FC236}">
                <a16:creationId xmlns:a16="http://schemas.microsoft.com/office/drawing/2014/main" id="{BB799A81-6530-0DDA-6B62-5A393249595C}"/>
              </a:ext>
            </a:extLst>
          </p:cNvPr>
          <p:cNvSpPr txBox="1"/>
          <p:nvPr/>
        </p:nvSpPr>
        <p:spPr>
          <a:xfrm>
            <a:off x="4677508" y="2394100"/>
            <a:ext cx="6904892" cy="3539430"/>
          </a:xfrm>
          <a:prstGeom prst="rect">
            <a:avLst/>
          </a:prstGeom>
          <a:noFill/>
        </p:spPr>
        <p:txBody>
          <a:bodyPr wrap="square" rtlCol="0">
            <a:spAutoFit/>
          </a:bodyPr>
          <a:lstStyle/>
          <a:p>
            <a:pPr defTabSz="457200"/>
            <a:r>
              <a:rPr lang="fr-FR" sz="2800" i="1" dirty="0">
                <a:solidFill>
                  <a:prstClr val="black"/>
                </a:solidFill>
                <a:latin typeface="Calibri"/>
              </a:rPr>
              <a:t>extraire </a:t>
            </a:r>
            <a:r>
              <a:rPr lang="fr-FR" sz="2800" i="1" u="sng" dirty="0">
                <a:solidFill>
                  <a:prstClr val="black"/>
                </a:solidFill>
                <a:latin typeface="Calibri"/>
              </a:rPr>
              <a:t>l’information</a:t>
            </a:r>
          </a:p>
          <a:p>
            <a:pPr defTabSz="457200"/>
            <a:r>
              <a:rPr lang="fr-FR" sz="2800" i="1" dirty="0">
                <a:solidFill>
                  <a:prstClr val="black"/>
                </a:solidFill>
                <a:latin typeface="Calibri"/>
              </a:rPr>
              <a:t>sélection </a:t>
            </a:r>
            <a:r>
              <a:rPr lang="fr-FR" sz="2800" i="1" u="sng" dirty="0">
                <a:solidFill>
                  <a:prstClr val="black"/>
                </a:solidFill>
                <a:latin typeface="Calibri"/>
              </a:rPr>
              <a:t>l’information</a:t>
            </a:r>
            <a:r>
              <a:rPr lang="fr-FR" sz="2800" i="1" dirty="0">
                <a:solidFill>
                  <a:prstClr val="black"/>
                </a:solidFill>
                <a:latin typeface="Calibri"/>
              </a:rPr>
              <a:t> pertinente</a:t>
            </a:r>
          </a:p>
          <a:p>
            <a:pPr defTabSz="457200"/>
            <a:r>
              <a:rPr lang="fr-FR" sz="2800" i="1" dirty="0">
                <a:solidFill>
                  <a:prstClr val="black"/>
                </a:solidFill>
                <a:latin typeface="Calibri"/>
              </a:rPr>
              <a:t>stocker et récupérer </a:t>
            </a:r>
            <a:r>
              <a:rPr lang="fr-FR" sz="2800" i="1" u="sng" dirty="0">
                <a:solidFill>
                  <a:prstClr val="black"/>
                </a:solidFill>
                <a:latin typeface="Calibri"/>
              </a:rPr>
              <a:t>l’information</a:t>
            </a:r>
          </a:p>
          <a:p>
            <a:pPr defTabSz="457200"/>
            <a:r>
              <a:rPr lang="fr-FR" sz="2800" i="1" dirty="0">
                <a:solidFill>
                  <a:prstClr val="black"/>
                </a:solidFill>
                <a:latin typeface="Calibri"/>
              </a:rPr>
              <a:t>représenter systèmes complexes </a:t>
            </a:r>
            <a:r>
              <a:rPr lang="fr-FR" sz="2800" i="1" u="sng" dirty="0">
                <a:solidFill>
                  <a:prstClr val="black"/>
                </a:solidFill>
                <a:latin typeface="Calibri"/>
              </a:rPr>
              <a:t>d’information</a:t>
            </a:r>
          </a:p>
          <a:p>
            <a:pPr defTabSz="457200"/>
            <a:r>
              <a:rPr lang="fr-FR" sz="2800" i="1" dirty="0">
                <a:solidFill>
                  <a:prstClr val="black"/>
                </a:solidFill>
              </a:rPr>
              <a:t>communiquer </a:t>
            </a:r>
            <a:r>
              <a:rPr lang="fr-FR" sz="2800" i="1" u="sng" dirty="0">
                <a:solidFill>
                  <a:prstClr val="black"/>
                </a:solidFill>
              </a:rPr>
              <a:t>des informations</a:t>
            </a:r>
          </a:p>
          <a:p>
            <a:pPr defTabSz="457200"/>
            <a:r>
              <a:rPr lang="fr-FR" sz="2800" i="1" dirty="0">
                <a:solidFill>
                  <a:prstClr val="black"/>
                </a:solidFill>
              </a:rPr>
              <a:t>exploiter </a:t>
            </a:r>
            <a:r>
              <a:rPr lang="fr-FR" sz="2800" i="1" u="sng" dirty="0">
                <a:solidFill>
                  <a:prstClr val="black"/>
                </a:solidFill>
              </a:rPr>
              <a:t>des informations</a:t>
            </a:r>
          </a:p>
          <a:p>
            <a:pPr defTabSz="457200"/>
            <a:r>
              <a:rPr lang="fr-FR" sz="2800" i="1" dirty="0">
                <a:solidFill>
                  <a:prstClr val="black"/>
                </a:solidFill>
              </a:rPr>
              <a:t>planifier les traitements de </a:t>
            </a:r>
            <a:r>
              <a:rPr lang="fr-FR" sz="2800" i="1" u="sng" dirty="0">
                <a:solidFill>
                  <a:prstClr val="black"/>
                </a:solidFill>
              </a:rPr>
              <a:t>l’information</a:t>
            </a:r>
          </a:p>
          <a:p>
            <a:pPr defTabSz="457200"/>
            <a:endParaRPr lang="fr-FR" sz="2800" dirty="0">
              <a:solidFill>
                <a:prstClr val="black"/>
              </a:solidFill>
              <a:latin typeface="Calibri"/>
            </a:endParaRPr>
          </a:p>
        </p:txBody>
      </p:sp>
    </p:spTree>
    <p:extLst>
      <p:ext uri="{BB962C8B-B14F-4D97-AF65-F5344CB8AC3E}">
        <p14:creationId xmlns:p14="http://schemas.microsoft.com/office/powerpoint/2010/main" val="2834983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 PERCEPTION</a:t>
            </a:r>
          </a:p>
        </p:txBody>
      </p:sp>
      <p:sp>
        <p:nvSpPr>
          <p:cNvPr id="3" name="Espace réservé du contenu 2"/>
          <p:cNvSpPr>
            <a:spLocks noGrp="1"/>
          </p:cNvSpPr>
          <p:nvPr>
            <p:ph idx="1"/>
          </p:nvPr>
        </p:nvSpPr>
        <p:spPr/>
        <p:txBody>
          <a:bodyPr>
            <a:normAutofit/>
          </a:bodyPr>
          <a:lstStyle/>
          <a:p>
            <a:r>
              <a:rPr lang="fr-FR" dirty="0"/>
              <a:t>Extraire la valeur informative des stimulations de l’environnement : première forme de connaissance</a:t>
            </a:r>
          </a:p>
        </p:txBody>
      </p:sp>
      <p:pic>
        <p:nvPicPr>
          <p:cNvPr id="4" name="Image 3"/>
          <p:cNvPicPr>
            <a:picLocks noChangeAspect="1"/>
          </p:cNvPicPr>
          <p:nvPr/>
        </p:nvPicPr>
        <p:blipFill>
          <a:blip r:embed="rId3"/>
          <a:stretch>
            <a:fillRect/>
          </a:stretch>
        </p:blipFill>
        <p:spPr>
          <a:xfrm>
            <a:off x="5494867" y="3155381"/>
            <a:ext cx="2802466" cy="3558687"/>
          </a:xfrm>
          <a:prstGeom prst="rect">
            <a:avLst/>
          </a:prstGeom>
        </p:spPr>
      </p:pic>
    </p:spTree>
    <p:extLst>
      <p:ext uri="{BB962C8B-B14F-4D97-AF65-F5344CB8AC3E}">
        <p14:creationId xmlns:p14="http://schemas.microsoft.com/office/powerpoint/2010/main" val="3716523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0E74D-E942-45ED-CA91-AC7002F43E63}"/>
              </a:ext>
            </a:extLst>
          </p:cNvPr>
          <p:cNvSpPr>
            <a:spLocks noGrp="1"/>
          </p:cNvSpPr>
          <p:nvPr>
            <p:ph type="title"/>
          </p:nvPr>
        </p:nvSpPr>
        <p:spPr/>
        <p:txBody>
          <a:bodyPr/>
          <a:lstStyle/>
          <a:p>
            <a:r>
              <a:rPr lang="fr-FR" dirty="0"/>
              <a:t>PowerPoint</a:t>
            </a:r>
          </a:p>
        </p:txBody>
      </p:sp>
      <p:sp>
        <p:nvSpPr>
          <p:cNvPr id="3" name="Content Placeholder 2">
            <a:extLst>
              <a:ext uri="{FF2B5EF4-FFF2-40B4-BE49-F238E27FC236}">
                <a16:creationId xmlns:a16="http://schemas.microsoft.com/office/drawing/2014/main" id="{245FCA66-A8C2-1EC0-08D2-A4BD15CD271B}"/>
              </a:ext>
            </a:extLst>
          </p:cNvPr>
          <p:cNvSpPr>
            <a:spLocks noGrp="1"/>
          </p:cNvSpPr>
          <p:nvPr>
            <p:ph idx="1"/>
          </p:nvPr>
        </p:nvSpPr>
        <p:spPr/>
        <p:txBody>
          <a:bodyPr/>
          <a:lstStyle/>
          <a:p>
            <a:pPr marL="0" indent="0">
              <a:buNone/>
            </a:pPr>
            <a:endParaRPr lang="en-US" dirty="0"/>
          </a:p>
          <a:p>
            <a:pPr marL="0" indent="0">
              <a:buNone/>
            </a:pPr>
            <a:r>
              <a:rPr lang="fr-FR" dirty="0">
                <a:hlinkClick r:id="rId3"/>
              </a:rPr>
              <a:t>http://leadserv.u-bourgogne.fr/~jschmidt/</a:t>
            </a:r>
            <a:endParaRPr lang="fr-FR" dirty="0"/>
          </a:p>
        </p:txBody>
      </p:sp>
    </p:spTree>
    <p:extLst>
      <p:ext uri="{BB962C8B-B14F-4D97-AF65-F5344CB8AC3E}">
        <p14:creationId xmlns:p14="http://schemas.microsoft.com/office/powerpoint/2010/main" val="17219750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81200" y="1"/>
            <a:ext cx="8229600" cy="2200588"/>
          </a:xfrm>
        </p:spPr>
        <p:txBody>
          <a:bodyPr>
            <a:normAutofit/>
          </a:bodyPr>
          <a:lstStyle/>
          <a:p>
            <a:r>
              <a:rPr lang="fr-FR" sz="4000" dirty="0"/>
              <a:t>Traitement dirigés par les données sensorielles </a:t>
            </a:r>
            <a:r>
              <a:rPr lang="fr-FR" sz="4000" i="1" dirty="0"/>
              <a:t>vs</a:t>
            </a:r>
            <a:r>
              <a:rPr lang="fr-FR" sz="4000" dirty="0"/>
              <a:t> traitement dirigés par les connaissances </a:t>
            </a:r>
          </a:p>
        </p:txBody>
      </p:sp>
      <p:sp>
        <p:nvSpPr>
          <p:cNvPr id="4" name="TextBox 3">
            <a:extLst>
              <a:ext uri="{FF2B5EF4-FFF2-40B4-BE49-F238E27FC236}">
                <a16:creationId xmlns:a16="http://schemas.microsoft.com/office/drawing/2014/main" id="{B6F711F5-EE2A-AA13-D935-510978EC60A0}"/>
              </a:ext>
            </a:extLst>
          </p:cNvPr>
          <p:cNvSpPr txBox="1"/>
          <p:nvPr/>
        </p:nvSpPr>
        <p:spPr>
          <a:xfrm>
            <a:off x="4910294" y="5833712"/>
            <a:ext cx="2371411" cy="830997"/>
          </a:xfrm>
          <a:prstGeom prst="rect">
            <a:avLst/>
          </a:prstGeom>
          <a:noFill/>
        </p:spPr>
        <p:txBody>
          <a:bodyPr wrap="square" rtlCol="0">
            <a:spAutoFit/>
          </a:bodyPr>
          <a:lstStyle/>
          <a:p>
            <a:pPr algn="ctr"/>
            <a:r>
              <a:rPr lang="fr-FR" sz="2400" b="1" dirty="0"/>
              <a:t>données sensorielles</a:t>
            </a:r>
          </a:p>
        </p:txBody>
      </p:sp>
      <p:sp>
        <p:nvSpPr>
          <p:cNvPr id="6" name="TextBox 5">
            <a:extLst>
              <a:ext uri="{FF2B5EF4-FFF2-40B4-BE49-F238E27FC236}">
                <a16:creationId xmlns:a16="http://schemas.microsoft.com/office/drawing/2014/main" id="{21D91464-3DD1-52DA-7E37-7CE03640F201}"/>
              </a:ext>
            </a:extLst>
          </p:cNvPr>
          <p:cNvSpPr txBox="1"/>
          <p:nvPr/>
        </p:nvSpPr>
        <p:spPr>
          <a:xfrm>
            <a:off x="4910294" y="2376853"/>
            <a:ext cx="2371411" cy="461665"/>
          </a:xfrm>
          <a:prstGeom prst="rect">
            <a:avLst/>
          </a:prstGeom>
          <a:noFill/>
        </p:spPr>
        <p:txBody>
          <a:bodyPr wrap="square" rtlCol="0">
            <a:spAutoFit/>
          </a:bodyPr>
          <a:lstStyle/>
          <a:p>
            <a:pPr algn="ctr"/>
            <a:r>
              <a:rPr lang="fr-FR" sz="2400" b="1" dirty="0"/>
              <a:t>connaissances</a:t>
            </a:r>
          </a:p>
        </p:txBody>
      </p:sp>
      <p:sp>
        <p:nvSpPr>
          <p:cNvPr id="8" name="Arrow: Right 7">
            <a:extLst>
              <a:ext uri="{FF2B5EF4-FFF2-40B4-BE49-F238E27FC236}">
                <a16:creationId xmlns:a16="http://schemas.microsoft.com/office/drawing/2014/main" id="{340413EE-C0CF-F3DC-1C3C-EF2386982C25}"/>
              </a:ext>
            </a:extLst>
          </p:cNvPr>
          <p:cNvSpPr/>
          <p:nvPr/>
        </p:nvSpPr>
        <p:spPr>
          <a:xfrm rot="16200000">
            <a:off x="3920530" y="3483451"/>
            <a:ext cx="2871551" cy="169817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traitement ascendant</a:t>
            </a:r>
          </a:p>
          <a:p>
            <a:pPr algn="ctr"/>
            <a:r>
              <a:rPr lang="en-US" dirty="0"/>
              <a:t>(bottom-up)</a:t>
            </a:r>
            <a:endParaRPr lang="fr-FR" dirty="0"/>
          </a:p>
        </p:txBody>
      </p:sp>
      <p:sp>
        <p:nvSpPr>
          <p:cNvPr id="9" name="Arrow: Right 8">
            <a:extLst>
              <a:ext uri="{FF2B5EF4-FFF2-40B4-BE49-F238E27FC236}">
                <a16:creationId xmlns:a16="http://schemas.microsoft.com/office/drawing/2014/main" id="{E9377B71-B93B-C6B2-B222-E5404E97921C}"/>
              </a:ext>
            </a:extLst>
          </p:cNvPr>
          <p:cNvSpPr/>
          <p:nvPr/>
        </p:nvSpPr>
        <p:spPr>
          <a:xfrm rot="5400000">
            <a:off x="5307773" y="3490606"/>
            <a:ext cx="2871551" cy="169817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traitement descendant</a:t>
            </a:r>
          </a:p>
          <a:p>
            <a:pPr algn="ctr"/>
            <a:r>
              <a:rPr lang="en-US" dirty="0"/>
              <a:t>(top-down)</a:t>
            </a:r>
            <a:endParaRPr lang="fr-FR" dirty="0"/>
          </a:p>
        </p:txBody>
      </p:sp>
    </p:spTree>
    <p:extLst>
      <p:ext uri="{BB962C8B-B14F-4D97-AF65-F5344CB8AC3E}">
        <p14:creationId xmlns:p14="http://schemas.microsoft.com/office/powerpoint/2010/main" val="64348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81200" y="1"/>
            <a:ext cx="8229600" cy="2200588"/>
          </a:xfrm>
        </p:spPr>
        <p:txBody>
          <a:bodyPr>
            <a:normAutofit/>
          </a:bodyPr>
          <a:lstStyle/>
          <a:p>
            <a:r>
              <a:rPr lang="fr-FR" sz="4000" dirty="0"/>
              <a:t>Traitement dirigés par les données sensorielles </a:t>
            </a:r>
            <a:r>
              <a:rPr lang="fr-FR" sz="4000" i="1" dirty="0"/>
              <a:t>vs</a:t>
            </a:r>
            <a:r>
              <a:rPr lang="fr-FR" sz="4000" dirty="0"/>
              <a:t> traitement dirigés par les connaissances </a:t>
            </a:r>
          </a:p>
        </p:txBody>
      </p:sp>
      <p:pic>
        <p:nvPicPr>
          <p:cNvPr id="5" name="Image 4"/>
          <p:cNvPicPr>
            <a:picLocks noChangeAspect="1"/>
          </p:cNvPicPr>
          <p:nvPr/>
        </p:nvPicPr>
        <p:blipFill>
          <a:blip r:embed="rId3"/>
          <a:stretch>
            <a:fillRect/>
          </a:stretch>
        </p:blipFill>
        <p:spPr>
          <a:xfrm>
            <a:off x="3373967" y="2531534"/>
            <a:ext cx="5207000" cy="3860800"/>
          </a:xfrm>
          <a:prstGeom prst="rect">
            <a:avLst/>
          </a:prstGeom>
        </p:spPr>
      </p:pic>
      <p:pic>
        <p:nvPicPr>
          <p:cNvPr id="3" name="Picture 2">
            <a:extLst>
              <a:ext uri="{FF2B5EF4-FFF2-40B4-BE49-F238E27FC236}">
                <a16:creationId xmlns:a16="http://schemas.microsoft.com/office/drawing/2014/main" id="{50D294CD-5BFC-21A2-09A4-691792480F6A}"/>
              </a:ext>
            </a:extLst>
          </p:cNvPr>
          <p:cNvPicPr>
            <a:picLocks noChangeAspect="1"/>
          </p:cNvPicPr>
          <p:nvPr/>
        </p:nvPicPr>
        <p:blipFill>
          <a:blip r:embed="rId4"/>
          <a:stretch>
            <a:fillRect/>
          </a:stretch>
        </p:blipFill>
        <p:spPr>
          <a:xfrm>
            <a:off x="8558442" y="2104478"/>
            <a:ext cx="3633557" cy="4056479"/>
          </a:xfrm>
          <a:prstGeom prst="rect">
            <a:avLst/>
          </a:prstGeom>
        </p:spPr>
      </p:pic>
      <p:sp>
        <p:nvSpPr>
          <p:cNvPr id="10" name="TextBox 9">
            <a:extLst>
              <a:ext uri="{FF2B5EF4-FFF2-40B4-BE49-F238E27FC236}">
                <a16:creationId xmlns:a16="http://schemas.microsoft.com/office/drawing/2014/main" id="{31FE0C1B-5D84-673D-BB9C-0D82FA4D6B5C}"/>
              </a:ext>
            </a:extLst>
          </p:cNvPr>
          <p:cNvSpPr txBox="1"/>
          <p:nvPr/>
        </p:nvSpPr>
        <p:spPr>
          <a:xfrm>
            <a:off x="691627" y="5657448"/>
            <a:ext cx="2371411" cy="830997"/>
          </a:xfrm>
          <a:prstGeom prst="rect">
            <a:avLst/>
          </a:prstGeom>
          <a:noFill/>
        </p:spPr>
        <p:txBody>
          <a:bodyPr wrap="square" rtlCol="0">
            <a:spAutoFit/>
          </a:bodyPr>
          <a:lstStyle/>
          <a:p>
            <a:pPr algn="ctr"/>
            <a:r>
              <a:rPr lang="fr-FR" sz="2400" b="1" dirty="0"/>
              <a:t>données sensorielles</a:t>
            </a:r>
          </a:p>
        </p:txBody>
      </p:sp>
      <p:sp>
        <p:nvSpPr>
          <p:cNvPr id="11" name="TextBox 10">
            <a:extLst>
              <a:ext uri="{FF2B5EF4-FFF2-40B4-BE49-F238E27FC236}">
                <a16:creationId xmlns:a16="http://schemas.microsoft.com/office/drawing/2014/main" id="{8CBCD96C-B12C-DA03-0BED-4D83CFEBA989}"/>
              </a:ext>
            </a:extLst>
          </p:cNvPr>
          <p:cNvSpPr txBox="1"/>
          <p:nvPr/>
        </p:nvSpPr>
        <p:spPr>
          <a:xfrm>
            <a:off x="691627" y="2200589"/>
            <a:ext cx="2371411" cy="461665"/>
          </a:xfrm>
          <a:prstGeom prst="rect">
            <a:avLst/>
          </a:prstGeom>
          <a:noFill/>
        </p:spPr>
        <p:txBody>
          <a:bodyPr wrap="square" rtlCol="0">
            <a:spAutoFit/>
          </a:bodyPr>
          <a:lstStyle/>
          <a:p>
            <a:pPr algn="ctr"/>
            <a:r>
              <a:rPr lang="fr-FR" sz="2400" b="1" dirty="0"/>
              <a:t>connaissances</a:t>
            </a:r>
          </a:p>
        </p:txBody>
      </p:sp>
      <p:sp>
        <p:nvSpPr>
          <p:cNvPr id="12" name="Arrow: Right 11">
            <a:extLst>
              <a:ext uri="{FF2B5EF4-FFF2-40B4-BE49-F238E27FC236}">
                <a16:creationId xmlns:a16="http://schemas.microsoft.com/office/drawing/2014/main" id="{EF3FFFCE-C092-522A-884B-C6FFA31E67F9}"/>
              </a:ext>
            </a:extLst>
          </p:cNvPr>
          <p:cNvSpPr/>
          <p:nvPr/>
        </p:nvSpPr>
        <p:spPr>
          <a:xfrm rot="16200000">
            <a:off x="-298137" y="3307187"/>
            <a:ext cx="2871551" cy="169817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traitement ascendant</a:t>
            </a:r>
          </a:p>
          <a:p>
            <a:pPr algn="ctr"/>
            <a:r>
              <a:rPr lang="en-US" dirty="0"/>
              <a:t>(bottom-up)</a:t>
            </a:r>
            <a:endParaRPr lang="fr-FR" dirty="0"/>
          </a:p>
        </p:txBody>
      </p:sp>
      <p:sp>
        <p:nvSpPr>
          <p:cNvPr id="13" name="Arrow: Right 12">
            <a:extLst>
              <a:ext uri="{FF2B5EF4-FFF2-40B4-BE49-F238E27FC236}">
                <a16:creationId xmlns:a16="http://schemas.microsoft.com/office/drawing/2014/main" id="{E0DC2AAF-0955-A4F8-58A4-4507768793F0}"/>
              </a:ext>
            </a:extLst>
          </p:cNvPr>
          <p:cNvSpPr/>
          <p:nvPr/>
        </p:nvSpPr>
        <p:spPr>
          <a:xfrm rot="5400000">
            <a:off x="1089106" y="3314342"/>
            <a:ext cx="2871551" cy="169817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traitement descendant</a:t>
            </a:r>
          </a:p>
          <a:p>
            <a:pPr algn="ctr"/>
            <a:r>
              <a:rPr lang="en-US" dirty="0"/>
              <a:t>(top-down)</a:t>
            </a:r>
            <a:endParaRPr lang="fr-FR" dirty="0"/>
          </a:p>
        </p:txBody>
      </p:sp>
    </p:spTree>
    <p:extLst>
      <p:ext uri="{BB962C8B-B14F-4D97-AF65-F5344CB8AC3E}">
        <p14:creationId xmlns:p14="http://schemas.microsoft.com/office/powerpoint/2010/main" val="120771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3556000" y="2360945"/>
            <a:ext cx="5080000" cy="4127500"/>
          </a:xfrm>
          <a:prstGeom prst="rect">
            <a:avLst/>
          </a:prstGeom>
        </p:spPr>
      </p:pic>
      <p:sp>
        <p:nvSpPr>
          <p:cNvPr id="3" name="TextBox 2">
            <a:extLst>
              <a:ext uri="{FF2B5EF4-FFF2-40B4-BE49-F238E27FC236}">
                <a16:creationId xmlns:a16="http://schemas.microsoft.com/office/drawing/2014/main" id="{1C8824CA-777E-7724-D810-A91D111BC748}"/>
              </a:ext>
            </a:extLst>
          </p:cNvPr>
          <p:cNvSpPr txBox="1"/>
          <p:nvPr/>
        </p:nvSpPr>
        <p:spPr>
          <a:xfrm>
            <a:off x="691627" y="5657448"/>
            <a:ext cx="2371411" cy="830997"/>
          </a:xfrm>
          <a:prstGeom prst="rect">
            <a:avLst/>
          </a:prstGeom>
          <a:noFill/>
        </p:spPr>
        <p:txBody>
          <a:bodyPr wrap="square" rtlCol="0">
            <a:spAutoFit/>
          </a:bodyPr>
          <a:lstStyle/>
          <a:p>
            <a:pPr algn="ctr"/>
            <a:r>
              <a:rPr lang="fr-FR" sz="2400" b="1" dirty="0"/>
              <a:t>données sensorielles</a:t>
            </a:r>
          </a:p>
        </p:txBody>
      </p:sp>
      <p:sp>
        <p:nvSpPr>
          <p:cNvPr id="5" name="TextBox 4">
            <a:extLst>
              <a:ext uri="{FF2B5EF4-FFF2-40B4-BE49-F238E27FC236}">
                <a16:creationId xmlns:a16="http://schemas.microsoft.com/office/drawing/2014/main" id="{283BF146-BBE6-51E2-54D4-7E29DC18A2B6}"/>
              </a:ext>
            </a:extLst>
          </p:cNvPr>
          <p:cNvSpPr txBox="1"/>
          <p:nvPr/>
        </p:nvSpPr>
        <p:spPr>
          <a:xfrm>
            <a:off x="691627" y="2200589"/>
            <a:ext cx="2371411" cy="461665"/>
          </a:xfrm>
          <a:prstGeom prst="rect">
            <a:avLst/>
          </a:prstGeom>
          <a:noFill/>
        </p:spPr>
        <p:txBody>
          <a:bodyPr wrap="square" rtlCol="0">
            <a:spAutoFit/>
          </a:bodyPr>
          <a:lstStyle/>
          <a:p>
            <a:pPr algn="ctr"/>
            <a:r>
              <a:rPr lang="fr-FR" sz="2400" b="1" dirty="0"/>
              <a:t>connaissances</a:t>
            </a:r>
          </a:p>
        </p:txBody>
      </p:sp>
      <p:sp>
        <p:nvSpPr>
          <p:cNvPr id="6" name="Arrow: Right 5">
            <a:extLst>
              <a:ext uri="{FF2B5EF4-FFF2-40B4-BE49-F238E27FC236}">
                <a16:creationId xmlns:a16="http://schemas.microsoft.com/office/drawing/2014/main" id="{AF779A61-C2E2-6FCA-43B2-653BB004E1D0}"/>
              </a:ext>
            </a:extLst>
          </p:cNvPr>
          <p:cNvSpPr/>
          <p:nvPr/>
        </p:nvSpPr>
        <p:spPr>
          <a:xfrm rot="16200000">
            <a:off x="-298137" y="3307187"/>
            <a:ext cx="2871551" cy="169817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traitement ascendant</a:t>
            </a:r>
          </a:p>
          <a:p>
            <a:pPr algn="ctr"/>
            <a:r>
              <a:rPr lang="en-US" dirty="0"/>
              <a:t>(bottom-up)</a:t>
            </a:r>
            <a:endParaRPr lang="fr-FR" dirty="0"/>
          </a:p>
        </p:txBody>
      </p:sp>
      <p:sp>
        <p:nvSpPr>
          <p:cNvPr id="7" name="Arrow: Right 6">
            <a:extLst>
              <a:ext uri="{FF2B5EF4-FFF2-40B4-BE49-F238E27FC236}">
                <a16:creationId xmlns:a16="http://schemas.microsoft.com/office/drawing/2014/main" id="{1344B95D-4F37-8BC7-561F-6745862F07BB}"/>
              </a:ext>
            </a:extLst>
          </p:cNvPr>
          <p:cNvSpPr/>
          <p:nvPr/>
        </p:nvSpPr>
        <p:spPr>
          <a:xfrm rot="5400000">
            <a:off x="1089106" y="3314342"/>
            <a:ext cx="2871551" cy="169817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traitement descendant</a:t>
            </a:r>
          </a:p>
          <a:p>
            <a:pPr algn="ctr"/>
            <a:r>
              <a:rPr lang="en-US" dirty="0"/>
              <a:t>(top-down)</a:t>
            </a:r>
            <a:endParaRPr lang="fr-FR" dirty="0"/>
          </a:p>
        </p:txBody>
      </p:sp>
      <p:sp>
        <p:nvSpPr>
          <p:cNvPr id="8" name="Titre 1">
            <a:extLst>
              <a:ext uri="{FF2B5EF4-FFF2-40B4-BE49-F238E27FC236}">
                <a16:creationId xmlns:a16="http://schemas.microsoft.com/office/drawing/2014/main" id="{2C203626-7B18-A77D-E70F-134ABDB3D910}"/>
              </a:ext>
            </a:extLst>
          </p:cNvPr>
          <p:cNvSpPr>
            <a:spLocks noGrp="1"/>
          </p:cNvSpPr>
          <p:nvPr>
            <p:ph type="title"/>
          </p:nvPr>
        </p:nvSpPr>
        <p:spPr>
          <a:xfrm>
            <a:off x="1981200" y="1"/>
            <a:ext cx="8229600" cy="2200588"/>
          </a:xfrm>
        </p:spPr>
        <p:txBody>
          <a:bodyPr>
            <a:normAutofit/>
          </a:bodyPr>
          <a:lstStyle/>
          <a:p>
            <a:r>
              <a:rPr lang="fr-FR" sz="4000" dirty="0"/>
              <a:t>Traitement dirigés par les données sensorielles </a:t>
            </a:r>
            <a:r>
              <a:rPr lang="fr-FR" sz="4000" i="1" dirty="0"/>
              <a:t>vs</a:t>
            </a:r>
            <a:r>
              <a:rPr lang="fr-FR" sz="4000" dirty="0"/>
              <a:t> traitement dirigés par les connaissances </a:t>
            </a:r>
          </a:p>
        </p:txBody>
      </p:sp>
    </p:spTree>
    <p:extLst>
      <p:ext uri="{BB962C8B-B14F-4D97-AF65-F5344CB8AC3E}">
        <p14:creationId xmlns:p14="http://schemas.microsoft.com/office/powerpoint/2010/main" val="2211679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1803400" y="0"/>
            <a:ext cx="8572500" cy="6832600"/>
          </a:xfrm>
          <a:prstGeom prst="rect">
            <a:avLst/>
          </a:prstGeom>
        </p:spPr>
      </p:pic>
      <p:sp>
        <p:nvSpPr>
          <p:cNvPr id="10" name="Rectangle 9">
            <a:extLst>
              <a:ext uri="{FF2B5EF4-FFF2-40B4-BE49-F238E27FC236}">
                <a16:creationId xmlns:a16="http://schemas.microsoft.com/office/drawing/2014/main" id="{21A1413F-552E-74AF-A6A6-1CE62DB87B7A}"/>
              </a:ext>
            </a:extLst>
          </p:cNvPr>
          <p:cNvSpPr/>
          <p:nvPr/>
        </p:nvSpPr>
        <p:spPr>
          <a:xfrm>
            <a:off x="8229601" y="1083734"/>
            <a:ext cx="1930399" cy="25230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prstClr val="white"/>
              </a:solidFill>
              <a:latin typeface="Calibri"/>
            </a:endParaRPr>
          </a:p>
        </p:txBody>
      </p:sp>
      <p:sp>
        <p:nvSpPr>
          <p:cNvPr id="2" name="Rectangle 1">
            <a:extLst>
              <a:ext uri="{FF2B5EF4-FFF2-40B4-BE49-F238E27FC236}">
                <a16:creationId xmlns:a16="http://schemas.microsoft.com/office/drawing/2014/main" id="{1BA940C5-879B-21D7-F971-9CFF31095B6B}"/>
              </a:ext>
            </a:extLst>
          </p:cNvPr>
          <p:cNvSpPr/>
          <p:nvPr/>
        </p:nvSpPr>
        <p:spPr>
          <a:xfrm>
            <a:off x="6079067" y="1083734"/>
            <a:ext cx="4080933" cy="25230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prstClr val="white"/>
              </a:solidFill>
              <a:latin typeface="Calibri"/>
            </a:endParaRPr>
          </a:p>
        </p:txBody>
      </p:sp>
      <p:sp>
        <p:nvSpPr>
          <p:cNvPr id="5" name="Rectangle 4"/>
          <p:cNvSpPr/>
          <p:nvPr/>
        </p:nvSpPr>
        <p:spPr>
          <a:xfrm>
            <a:off x="1964268" y="3606801"/>
            <a:ext cx="8195733" cy="25782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prstClr val="white"/>
              </a:solidFill>
              <a:latin typeface="Calibri"/>
            </a:endParaRPr>
          </a:p>
        </p:txBody>
      </p:sp>
      <p:sp>
        <p:nvSpPr>
          <p:cNvPr id="6" name="Rectangle 5"/>
          <p:cNvSpPr/>
          <p:nvPr/>
        </p:nvSpPr>
        <p:spPr>
          <a:xfrm>
            <a:off x="4097868" y="1083734"/>
            <a:ext cx="6062132" cy="25230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prstClr val="white"/>
              </a:solidFill>
              <a:latin typeface="Calibri"/>
            </a:endParaRPr>
          </a:p>
        </p:txBody>
      </p:sp>
    </p:spTree>
    <p:extLst>
      <p:ext uri="{BB962C8B-B14F-4D97-AF65-F5344CB8AC3E}">
        <p14:creationId xmlns:p14="http://schemas.microsoft.com/office/powerpoint/2010/main" val="102212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1803400" y="0"/>
            <a:ext cx="8572500" cy="6832600"/>
          </a:xfrm>
          <a:prstGeom prst="rect">
            <a:avLst/>
          </a:prstGeom>
        </p:spPr>
      </p:pic>
      <p:sp>
        <p:nvSpPr>
          <p:cNvPr id="3" name="Rectangle 2">
            <a:extLst>
              <a:ext uri="{FF2B5EF4-FFF2-40B4-BE49-F238E27FC236}">
                <a16:creationId xmlns:a16="http://schemas.microsoft.com/office/drawing/2014/main" id="{C5710C55-C23B-AF68-5DD7-1E14EDB6B90D}"/>
              </a:ext>
            </a:extLst>
          </p:cNvPr>
          <p:cNvSpPr/>
          <p:nvPr/>
        </p:nvSpPr>
        <p:spPr>
          <a:xfrm>
            <a:off x="1964268" y="3606801"/>
            <a:ext cx="8195733" cy="25782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prstClr val="white"/>
              </a:solidFill>
              <a:latin typeface="Calibri"/>
            </a:endParaRPr>
          </a:p>
        </p:txBody>
      </p:sp>
    </p:spTree>
    <p:extLst>
      <p:ext uri="{BB962C8B-B14F-4D97-AF65-F5344CB8AC3E}">
        <p14:creationId xmlns:p14="http://schemas.microsoft.com/office/powerpoint/2010/main" val="11494501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1803400" y="0"/>
            <a:ext cx="8572500" cy="6832600"/>
          </a:xfrm>
          <a:prstGeom prst="rect">
            <a:avLst/>
          </a:prstGeom>
        </p:spPr>
      </p:pic>
      <p:sp>
        <p:nvSpPr>
          <p:cNvPr id="3" name="Rectangle 2">
            <a:extLst>
              <a:ext uri="{FF2B5EF4-FFF2-40B4-BE49-F238E27FC236}">
                <a16:creationId xmlns:a16="http://schemas.microsoft.com/office/drawing/2014/main" id="{7D8200FE-02AB-6E31-064B-D52DA126F975}"/>
              </a:ext>
            </a:extLst>
          </p:cNvPr>
          <p:cNvSpPr/>
          <p:nvPr/>
        </p:nvSpPr>
        <p:spPr>
          <a:xfrm>
            <a:off x="1964268" y="3313727"/>
            <a:ext cx="2032000" cy="28617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prstClr val="white"/>
              </a:solidFill>
              <a:latin typeface="Calibri"/>
            </a:endParaRPr>
          </a:p>
        </p:txBody>
      </p:sp>
      <p:sp>
        <p:nvSpPr>
          <p:cNvPr id="2" name="Rectangle 1">
            <a:extLst>
              <a:ext uri="{FF2B5EF4-FFF2-40B4-BE49-F238E27FC236}">
                <a16:creationId xmlns:a16="http://schemas.microsoft.com/office/drawing/2014/main" id="{43D43E58-D296-47C0-ECCF-BD4889CF6EAF}"/>
              </a:ext>
            </a:extLst>
          </p:cNvPr>
          <p:cNvSpPr/>
          <p:nvPr/>
        </p:nvSpPr>
        <p:spPr>
          <a:xfrm>
            <a:off x="1964268" y="3322782"/>
            <a:ext cx="3962401" cy="23484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prstClr val="white"/>
              </a:solidFill>
              <a:latin typeface="Calibri"/>
            </a:endParaRPr>
          </a:p>
        </p:txBody>
      </p:sp>
      <p:sp>
        <p:nvSpPr>
          <p:cNvPr id="5" name="Rectangle 4"/>
          <p:cNvSpPr/>
          <p:nvPr/>
        </p:nvSpPr>
        <p:spPr>
          <a:xfrm>
            <a:off x="1964268" y="451993"/>
            <a:ext cx="8195733" cy="28617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prstClr val="white"/>
              </a:solidFill>
              <a:latin typeface="Calibri"/>
            </a:endParaRPr>
          </a:p>
        </p:txBody>
      </p:sp>
      <p:sp>
        <p:nvSpPr>
          <p:cNvPr id="6" name="Rectangle 5"/>
          <p:cNvSpPr/>
          <p:nvPr/>
        </p:nvSpPr>
        <p:spPr>
          <a:xfrm>
            <a:off x="1964268" y="3322782"/>
            <a:ext cx="6011334" cy="23484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prstClr val="white"/>
              </a:solidFill>
              <a:latin typeface="Calibri"/>
            </a:endParaRPr>
          </a:p>
        </p:txBody>
      </p:sp>
      <p:sp>
        <p:nvSpPr>
          <p:cNvPr id="8" name="Rectangle 7">
            <a:extLst>
              <a:ext uri="{FF2B5EF4-FFF2-40B4-BE49-F238E27FC236}">
                <a16:creationId xmlns:a16="http://schemas.microsoft.com/office/drawing/2014/main" id="{9EE8E103-6336-8543-AC40-E3B2924F3C20}"/>
              </a:ext>
            </a:extLst>
          </p:cNvPr>
          <p:cNvSpPr/>
          <p:nvPr/>
        </p:nvSpPr>
        <p:spPr>
          <a:xfrm>
            <a:off x="4289898" y="5680281"/>
            <a:ext cx="3550596" cy="6475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prstClr val="white"/>
              </a:solidFill>
              <a:latin typeface="Calibri"/>
            </a:endParaRPr>
          </a:p>
        </p:txBody>
      </p:sp>
    </p:spTree>
    <p:extLst>
      <p:ext uri="{BB962C8B-B14F-4D97-AF65-F5344CB8AC3E}">
        <p14:creationId xmlns:p14="http://schemas.microsoft.com/office/powerpoint/2010/main" val="214977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1803400" y="0"/>
            <a:ext cx="8572500" cy="6832600"/>
          </a:xfrm>
          <a:prstGeom prst="rect">
            <a:avLst/>
          </a:prstGeom>
        </p:spPr>
      </p:pic>
      <p:sp>
        <p:nvSpPr>
          <p:cNvPr id="2" name="Rectangle 1">
            <a:extLst>
              <a:ext uri="{FF2B5EF4-FFF2-40B4-BE49-F238E27FC236}">
                <a16:creationId xmlns:a16="http://schemas.microsoft.com/office/drawing/2014/main" id="{C0EE5B63-4AA0-CFFF-F939-192EE77083B1}"/>
              </a:ext>
            </a:extLst>
          </p:cNvPr>
          <p:cNvSpPr/>
          <p:nvPr/>
        </p:nvSpPr>
        <p:spPr>
          <a:xfrm>
            <a:off x="1964268" y="451993"/>
            <a:ext cx="8195733" cy="28617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prstClr val="white"/>
              </a:solidFill>
              <a:latin typeface="Calibri"/>
            </a:endParaRPr>
          </a:p>
        </p:txBody>
      </p:sp>
      <p:sp>
        <p:nvSpPr>
          <p:cNvPr id="5" name="Rectangle 4">
            <a:extLst>
              <a:ext uri="{FF2B5EF4-FFF2-40B4-BE49-F238E27FC236}">
                <a16:creationId xmlns:a16="http://schemas.microsoft.com/office/drawing/2014/main" id="{EAC6F416-004D-1EF8-8105-CD9836CE8226}"/>
              </a:ext>
            </a:extLst>
          </p:cNvPr>
          <p:cNvSpPr/>
          <p:nvPr/>
        </p:nvSpPr>
        <p:spPr>
          <a:xfrm>
            <a:off x="4289898" y="5680281"/>
            <a:ext cx="3550596" cy="6475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prstClr val="white"/>
              </a:solidFill>
              <a:latin typeface="Calibri"/>
            </a:endParaRPr>
          </a:p>
        </p:txBody>
      </p:sp>
    </p:spTree>
    <p:extLst>
      <p:ext uri="{BB962C8B-B14F-4D97-AF65-F5344CB8AC3E}">
        <p14:creationId xmlns:p14="http://schemas.microsoft.com/office/powerpoint/2010/main" val="40659846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1803400" y="12700"/>
            <a:ext cx="8572500" cy="6832600"/>
          </a:xfrm>
          <a:prstGeom prst="rect">
            <a:avLst/>
          </a:prstGeom>
        </p:spPr>
      </p:pic>
      <p:sp>
        <p:nvSpPr>
          <p:cNvPr id="3" name="Rectangle 2"/>
          <p:cNvSpPr/>
          <p:nvPr/>
        </p:nvSpPr>
        <p:spPr>
          <a:xfrm>
            <a:off x="2286001" y="491066"/>
            <a:ext cx="5503333" cy="28617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prstClr val="white"/>
              </a:solidFill>
              <a:latin typeface="Calibri"/>
            </a:endParaRPr>
          </a:p>
        </p:txBody>
      </p:sp>
      <p:sp>
        <p:nvSpPr>
          <p:cNvPr id="5" name="Rectangle 4"/>
          <p:cNvSpPr/>
          <p:nvPr/>
        </p:nvSpPr>
        <p:spPr>
          <a:xfrm>
            <a:off x="4216401" y="3352800"/>
            <a:ext cx="5503333" cy="23184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prstClr val="white"/>
              </a:solidFill>
              <a:latin typeface="Calibri"/>
            </a:endParaRPr>
          </a:p>
        </p:txBody>
      </p:sp>
      <p:pic>
        <p:nvPicPr>
          <p:cNvPr id="6" name="Picture 5">
            <a:extLst>
              <a:ext uri="{FF2B5EF4-FFF2-40B4-BE49-F238E27FC236}">
                <a16:creationId xmlns:a16="http://schemas.microsoft.com/office/drawing/2014/main" id="{85B6EA1B-A1F1-E56A-B86E-90D61E4A7966}"/>
              </a:ext>
            </a:extLst>
          </p:cNvPr>
          <p:cNvPicPr>
            <a:picLocks noChangeAspect="1"/>
          </p:cNvPicPr>
          <p:nvPr/>
        </p:nvPicPr>
        <p:blipFill>
          <a:blip r:embed="rId4"/>
          <a:stretch>
            <a:fillRect/>
          </a:stretch>
        </p:blipFill>
        <p:spPr>
          <a:xfrm>
            <a:off x="3648721" y="1575886"/>
            <a:ext cx="4592468" cy="3024189"/>
          </a:xfrm>
          <a:prstGeom prst="rect">
            <a:avLst/>
          </a:prstGeom>
        </p:spPr>
      </p:pic>
    </p:spTree>
    <p:extLst>
      <p:ext uri="{BB962C8B-B14F-4D97-AF65-F5344CB8AC3E}">
        <p14:creationId xmlns:p14="http://schemas.microsoft.com/office/powerpoint/2010/main" val="427794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1524000" y="62865"/>
            <a:ext cx="9144000" cy="6732270"/>
          </a:xfrm>
          <a:prstGeom prst="rect">
            <a:avLst/>
          </a:prstGeom>
        </p:spPr>
      </p:pic>
      <p:sp>
        <p:nvSpPr>
          <p:cNvPr id="2" name="Rectangle 1">
            <a:extLst>
              <a:ext uri="{FF2B5EF4-FFF2-40B4-BE49-F238E27FC236}">
                <a16:creationId xmlns:a16="http://schemas.microsoft.com/office/drawing/2014/main" id="{AD9D840D-D99E-9AE7-7F87-9ECCE69D5E38}"/>
              </a:ext>
            </a:extLst>
          </p:cNvPr>
          <p:cNvSpPr/>
          <p:nvPr/>
        </p:nvSpPr>
        <p:spPr>
          <a:xfrm>
            <a:off x="4594486" y="0"/>
            <a:ext cx="6175947" cy="24508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prstClr val="white"/>
              </a:solidFill>
              <a:latin typeface="Calibri"/>
            </a:endParaRPr>
          </a:p>
        </p:txBody>
      </p:sp>
      <p:sp>
        <p:nvSpPr>
          <p:cNvPr id="6" name="Rectangle 5">
            <a:extLst>
              <a:ext uri="{FF2B5EF4-FFF2-40B4-BE49-F238E27FC236}">
                <a16:creationId xmlns:a16="http://schemas.microsoft.com/office/drawing/2014/main" id="{5E012E48-5FC1-27AC-263A-0EF4B1D806EB}"/>
              </a:ext>
            </a:extLst>
          </p:cNvPr>
          <p:cNvSpPr/>
          <p:nvPr/>
        </p:nvSpPr>
        <p:spPr>
          <a:xfrm>
            <a:off x="1421567" y="2513757"/>
            <a:ext cx="9348866" cy="43442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prstClr val="white"/>
              </a:solidFill>
              <a:latin typeface="Calibri"/>
            </a:endParaRPr>
          </a:p>
        </p:txBody>
      </p:sp>
    </p:spTree>
    <p:extLst>
      <p:ext uri="{BB962C8B-B14F-4D97-AF65-F5344CB8AC3E}">
        <p14:creationId xmlns:p14="http://schemas.microsoft.com/office/powerpoint/2010/main" val="2326050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1524000" y="62865"/>
            <a:ext cx="9144000" cy="6732270"/>
          </a:xfrm>
          <a:prstGeom prst="rect">
            <a:avLst/>
          </a:prstGeom>
        </p:spPr>
      </p:pic>
      <p:sp>
        <p:nvSpPr>
          <p:cNvPr id="2" name="Rectangle 1">
            <a:extLst>
              <a:ext uri="{FF2B5EF4-FFF2-40B4-BE49-F238E27FC236}">
                <a16:creationId xmlns:a16="http://schemas.microsoft.com/office/drawing/2014/main" id="{2F0E3255-8071-834F-3863-1C86D8EC1B9A}"/>
              </a:ext>
            </a:extLst>
          </p:cNvPr>
          <p:cNvSpPr/>
          <p:nvPr/>
        </p:nvSpPr>
        <p:spPr>
          <a:xfrm>
            <a:off x="1421567" y="2513757"/>
            <a:ext cx="9348866" cy="43442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prstClr val="white"/>
              </a:solidFill>
              <a:latin typeface="Calibri"/>
            </a:endParaRPr>
          </a:p>
        </p:txBody>
      </p:sp>
    </p:spTree>
    <p:extLst>
      <p:ext uri="{BB962C8B-B14F-4D97-AF65-F5344CB8AC3E}">
        <p14:creationId xmlns:p14="http://schemas.microsoft.com/office/powerpoint/2010/main" val="2456570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A85E903-8482-21C2-6617-12981BA16AF8}"/>
              </a:ext>
            </a:extLst>
          </p:cNvPr>
          <p:cNvPicPr>
            <a:picLocks noChangeAspect="1"/>
          </p:cNvPicPr>
          <p:nvPr/>
        </p:nvPicPr>
        <p:blipFill>
          <a:blip r:embed="rId3"/>
          <a:stretch>
            <a:fillRect/>
          </a:stretch>
        </p:blipFill>
        <p:spPr>
          <a:xfrm>
            <a:off x="90431" y="2337625"/>
            <a:ext cx="5961319" cy="3522597"/>
          </a:xfrm>
          <a:prstGeom prst="rect">
            <a:avLst/>
          </a:prstGeom>
        </p:spPr>
      </p:pic>
      <p:pic>
        <p:nvPicPr>
          <p:cNvPr id="4" name="Picture 3">
            <a:extLst>
              <a:ext uri="{FF2B5EF4-FFF2-40B4-BE49-F238E27FC236}">
                <a16:creationId xmlns:a16="http://schemas.microsoft.com/office/drawing/2014/main" id="{A45D587C-BF81-1923-C567-01854F940DD9}"/>
              </a:ext>
            </a:extLst>
          </p:cNvPr>
          <p:cNvPicPr>
            <a:picLocks noChangeAspect="1"/>
          </p:cNvPicPr>
          <p:nvPr/>
        </p:nvPicPr>
        <p:blipFill>
          <a:blip r:embed="rId4"/>
          <a:stretch>
            <a:fillRect/>
          </a:stretch>
        </p:blipFill>
        <p:spPr>
          <a:xfrm>
            <a:off x="6140250" y="2337625"/>
            <a:ext cx="5961319" cy="3522597"/>
          </a:xfrm>
          <a:prstGeom prst="rect">
            <a:avLst/>
          </a:prstGeom>
        </p:spPr>
      </p:pic>
      <p:sp>
        <p:nvSpPr>
          <p:cNvPr id="2" name="Title 1">
            <a:extLst>
              <a:ext uri="{FF2B5EF4-FFF2-40B4-BE49-F238E27FC236}">
                <a16:creationId xmlns:a16="http://schemas.microsoft.com/office/drawing/2014/main" id="{231023E3-8C94-1125-DC68-532AAB664735}"/>
              </a:ext>
            </a:extLst>
          </p:cNvPr>
          <p:cNvSpPr>
            <a:spLocks noGrp="1"/>
          </p:cNvSpPr>
          <p:nvPr>
            <p:ph type="title"/>
          </p:nvPr>
        </p:nvSpPr>
        <p:spPr/>
        <p:txBody>
          <a:bodyPr/>
          <a:lstStyle/>
          <a:p>
            <a:r>
              <a:rPr lang="fr-FR" dirty="0"/>
              <a:t>PowerPoint</a:t>
            </a:r>
          </a:p>
        </p:txBody>
      </p:sp>
      <p:sp>
        <p:nvSpPr>
          <p:cNvPr id="10" name="Arrow: Down 9">
            <a:extLst>
              <a:ext uri="{FF2B5EF4-FFF2-40B4-BE49-F238E27FC236}">
                <a16:creationId xmlns:a16="http://schemas.microsoft.com/office/drawing/2014/main" id="{E03E0471-1014-BB58-691B-C4EB3DDC92A7}"/>
              </a:ext>
            </a:extLst>
          </p:cNvPr>
          <p:cNvSpPr/>
          <p:nvPr/>
        </p:nvSpPr>
        <p:spPr>
          <a:xfrm>
            <a:off x="4499219" y="5120542"/>
            <a:ext cx="355600" cy="6159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1" name="Arrow: Down 10">
            <a:extLst>
              <a:ext uri="{FF2B5EF4-FFF2-40B4-BE49-F238E27FC236}">
                <a16:creationId xmlns:a16="http://schemas.microsoft.com/office/drawing/2014/main" id="{FF08C085-36F0-BD46-5138-5104D499F991}"/>
              </a:ext>
            </a:extLst>
          </p:cNvPr>
          <p:cNvSpPr/>
          <p:nvPr/>
        </p:nvSpPr>
        <p:spPr>
          <a:xfrm rot="16200000">
            <a:off x="5912948" y="3968750"/>
            <a:ext cx="355600" cy="6159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2" name="Arrow: Down 11">
            <a:extLst>
              <a:ext uri="{FF2B5EF4-FFF2-40B4-BE49-F238E27FC236}">
                <a16:creationId xmlns:a16="http://schemas.microsoft.com/office/drawing/2014/main" id="{1031C3E5-CB5B-354B-FEA5-14B7CD7A4253}"/>
              </a:ext>
            </a:extLst>
          </p:cNvPr>
          <p:cNvSpPr/>
          <p:nvPr/>
        </p:nvSpPr>
        <p:spPr>
          <a:xfrm>
            <a:off x="7740283" y="4276724"/>
            <a:ext cx="355600" cy="6159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5397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1524000" y="62865"/>
            <a:ext cx="9144000" cy="6732270"/>
          </a:xfrm>
          <a:prstGeom prst="rect">
            <a:avLst/>
          </a:prstGeom>
        </p:spPr>
      </p:pic>
    </p:spTree>
    <p:extLst>
      <p:ext uri="{BB962C8B-B14F-4D97-AF65-F5344CB8AC3E}">
        <p14:creationId xmlns:p14="http://schemas.microsoft.com/office/powerpoint/2010/main" val="42492639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parked, car, curb&#10;&#10;Description automatically generated">
            <a:extLst>
              <a:ext uri="{FF2B5EF4-FFF2-40B4-BE49-F238E27FC236}">
                <a16:creationId xmlns:a16="http://schemas.microsoft.com/office/drawing/2014/main" id="{BE93E4B9-51F2-85BC-9D1E-74CCB278D5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278" y="1936602"/>
            <a:ext cx="5979484" cy="3359710"/>
          </a:xfrm>
          <a:prstGeom prst="rect">
            <a:avLst/>
          </a:prstGeom>
        </p:spPr>
      </p:pic>
      <p:pic>
        <p:nvPicPr>
          <p:cNvPr id="6" name="Picture 5">
            <a:extLst>
              <a:ext uri="{FF2B5EF4-FFF2-40B4-BE49-F238E27FC236}">
                <a16:creationId xmlns:a16="http://schemas.microsoft.com/office/drawing/2014/main" id="{64E93296-F080-D361-8C11-EF1A08A63A9C}"/>
              </a:ext>
            </a:extLst>
          </p:cNvPr>
          <p:cNvPicPr>
            <a:picLocks noChangeAspect="1"/>
          </p:cNvPicPr>
          <p:nvPr/>
        </p:nvPicPr>
        <p:blipFill>
          <a:blip r:embed="rId4"/>
          <a:stretch>
            <a:fillRect/>
          </a:stretch>
        </p:blipFill>
        <p:spPr>
          <a:xfrm>
            <a:off x="6869736" y="1936602"/>
            <a:ext cx="4984986" cy="3359711"/>
          </a:xfrm>
          <a:prstGeom prst="rect">
            <a:avLst/>
          </a:prstGeom>
        </p:spPr>
      </p:pic>
      <p:sp>
        <p:nvSpPr>
          <p:cNvPr id="4" name="Titre 1">
            <a:extLst>
              <a:ext uri="{FF2B5EF4-FFF2-40B4-BE49-F238E27FC236}">
                <a16:creationId xmlns:a16="http://schemas.microsoft.com/office/drawing/2014/main" id="{7A454A78-5BA5-AB9B-44CC-9DCF850A0683}"/>
              </a:ext>
            </a:extLst>
          </p:cNvPr>
          <p:cNvSpPr>
            <a:spLocks noGrp="1"/>
          </p:cNvSpPr>
          <p:nvPr>
            <p:ph type="title"/>
          </p:nvPr>
        </p:nvSpPr>
        <p:spPr>
          <a:xfrm>
            <a:off x="1981200" y="1"/>
            <a:ext cx="8229600" cy="1468876"/>
          </a:xfrm>
        </p:spPr>
        <p:txBody>
          <a:bodyPr>
            <a:normAutofit/>
          </a:bodyPr>
          <a:lstStyle/>
          <a:p>
            <a:r>
              <a:rPr lang="fr-FR" sz="4000" dirty="0"/>
              <a:t>D’accord, mais dans la vraie vie ?</a:t>
            </a:r>
          </a:p>
        </p:txBody>
      </p:sp>
    </p:spTree>
    <p:extLst>
      <p:ext uri="{BB962C8B-B14F-4D97-AF65-F5344CB8AC3E}">
        <p14:creationId xmlns:p14="http://schemas.microsoft.com/office/powerpoint/2010/main" val="307721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7A454A78-5BA5-AB9B-44CC-9DCF850A0683}"/>
              </a:ext>
            </a:extLst>
          </p:cNvPr>
          <p:cNvSpPr>
            <a:spLocks noGrp="1"/>
          </p:cNvSpPr>
          <p:nvPr>
            <p:ph type="title"/>
          </p:nvPr>
        </p:nvSpPr>
        <p:spPr>
          <a:xfrm>
            <a:off x="1981200" y="1"/>
            <a:ext cx="8229600" cy="1468876"/>
          </a:xfrm>
        </p:spPr>
        <p:txBody>
          <a:bodyPr>
            <a:normAutofit/>
          </a:bodyPr>
          <a:lstStyle/>
          <a:p>
            <a:r>
              <a:rPr lang="fr-FR" sz="4000" dirty="0"/>
              <a:t>Le rôle des connaissances</a:t>
            </a:r>
          </a:p>
        </p:txBody>
      </p:sp>
      <p:pic>
        <p:nvPicPr>
          <p:cNvPr id="7" name="Picture 6">
            <a:extLst>
              <a:ext uri="{FF2B5EF4-FFF2-40B4-BE49-F238E27FC236}">
                <a16:creationId xmlns:a16="http://schemas.microsoft.com/office/drawing/2014/main" id="{FEF03697-DA25-D7FF-A123-9A2735F87811}"/>
              </a:ext>
            </a:extLst>
          </p:cNvPr>
          <p:cNvPicPr>
            <a:picLocks noChangeAspect="1"/>
          </p:cNvPicPr>
          <p:nvPr/>
        </p:nvPicPr>
        <p:blipFill>
          <a:blip r:embed="rId3"/>
          <a:stretch>
            <a:fillRect/>
          </a:stretch>
        </p:blipFill>
        <p:spPr>
          <a:xfrm>
            <a:off x="2539418" y="1193749"/>
            <a:ext cx="6248987" cy="4329029"/>
          </a:xfrm>
          <a:prstGeom prst="rect">
            <a:avLst/>
          </a:prstGeom>
        </p:spPr>
      </p:pic>
      <p:pic>
        <p:nvPicPr>
          <p:cNvPr id="8" name="Picture 7" descr="A person and a child playing with a bowling ball&#10;&#10;Description automatically generated">
            <a:extLst>
              <a:ext uri="{FF2B5EF4-FFF2-40B4-BE49-F238E27FC236}">
                <a16:creationId xmlns:a16="http://schemas.microsoft.com/office/drawing/2014/main" id="{2834F46D-FD08-4314-6B3C-278AEACEA3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857500" cy="2181225"/>
          </a:xfrm>
          <a:prstGeom prst="rect">
            <a:avLst/>
          </a:prstGeom>
        </p:spPr>
      </p:pic>
      <p:pic>
        <p:nvPicPr>
          <p:cNvPr id="9" name="Picture 8" descr="A person standing in a room with a checkered floor&#10;&#10;Description automatically generated">
            <a:extLst>
              <a:ext uri="{FF2B5EF4-FFF2-40B4-BE49-F238E27FC236}">
                <a16:creationId xmlns:a16="http://schemas.microsoft.com/office/drawing/2014/main" id="{F1CB25E8-E170-E705-B815-9867A2B3F6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9883" y="4810430"/>
            <a:ext cx="3592117" cy="2047570"/>
          </a:xfrm>
          <a:prstGeom prst="rect">
            <a:avLst/>
          </a:prstGeom>
        </p:spPr>
      </p:pic>
    </p:spTree>
    <p:extLst>
      <p:ext uri="{BB962C8B-B14F-4D97-AF65-F5344CB8AC3E}">
        <p14:creationId xmlns:p14="http://schemas.microsoft.com/office/powerpoint/2010/main" val="234582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7A454A78-5BA5-AB9B-44CC-9DCF850A0683}"/>
              </a:ext>
            </a:extLst>
          </p:cNvPr>
          <p:cNvSpPr>
            <a:spLocks noGrp="1"/>
          </p:cNvSpPr>
          <p:nvPr>
            <p:ph type="title"/>
          </p:nvPr>
        </p:nvSpPr>
        <p:spPr>
          <a:xfrm>
            <a:off x="1981200" y="1"/>
            <a:ext cx="8229600" cy="1468876"/>
          </a:xfrm>
        </p:spPr>
        <p:txBody>
          <a:bodyPr>
            <a:normAutofit/>
          </a:bodyPr>
          <a:lstStyle/>
          <a:p>
            <a:r>
              <a:rPr lang="fr-FR" sz="4000" dirty="0"/>
              <a:t>Le rôle des connaissances</a:t>
            </a: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94F25CFF-AF22-BF8A-ECCE-3D2079E759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7411" y="1632251"/>
            <a:ext cx="5010346" cy="4509311"/>
          </a:xfrm>
          <a:prstGeom prst="rect">
            <a:avLst/>
          </a:prstGeom>
        </p:spPr>
      </p:pic>
      <p:pic>
        <p:nvPicPr>
          <p:cNvPr id="5" name="Picture 4">
            <a:extLst>
              <a:ext uri="{FF2B5EF4-FFF2-40B4-BE49-F238E27FC236}">
                <a16:creationId xmlns:a16="http://schemas.microsoft.com/office/drawing/2014/main" id="{B559798C-D3CC-E20D-10B7-05EAD0856A43}"/>
              </a:ext>
            </a:extLst>
          </p:cNvPr>
          <p:cNvPicPr>
            <a:picLocks noChangeAspect="1"/>
          </p:cNvPicPr>
          <p:nvPr/>
        </p:nvPicPr>
        <p:blipFill>
          <a:blip r:embed="rId4"/>
          <a:stretch>
            <a:fillRect/>
          </a:stretch>
        </p:blipFill>
        <p:spPr>
          <a:xfrm>
            <a:off x="1909474" y="2452731"/>
            <a:ext cx="1815576" cy="1632251"/>
          </a:xfrm>
          <a:prstGeom prst="rect">
            <a:avLst/>
          </a:prstGeom>
        </p:spPr>
      </p:pic>
      <p:pic>
        <p:nvPicPr>
          <p:cNvPr id="7" name="Picture 6">
            <a:extLst>
              <a:ext uri="{FF2B5EF4-FFF2-40B4-BE49-F238E27FC236}">
                <a16:creationId xmlns:a16="http://schemas.microsoft.com/office/drawing/2014/main" id="{0644C8F5-4898-7780-F672-3A3DA2969400}"/>
              </a:ext>
            </a:extLst>
          </p:cNvPr>
          <p:cNvPicPr>
            <a:picLocks noChangeAspect="1"/>
          </p:cNvPicPr>
          <p:nvPr/>
        </p:nvPicPr>
        <p:blipFill>
          <a:blip r:embed="rId5"/>
          <a:stretch>
            <a:fillRect/>
          </a:stretch>
        </p:blipFill>
        <p:spPr>
          <a:xfrm>
            <a:off x="9100118" y="2452731"/>
            <a:ext cx="1815577" cy="1632252"/>
          </a:xfrm>
          <a:prstGeom prst="rect">
            <a:avLst/>
          </a:prstGeom>
        </p:spPr>
      </p:pic>
    </p:spTree>
    <p:extLst>
      <p:ext uri="{BB962C8B-B14F-4D97-AF65-F5344CB8AC3E}">
        <p14:creationId xmlns:p14="http://schemas.microsoft.com/office/powerpoint/2010/main" val="150293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362C725E-F528-8A75-4714-C244CE9B86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01981" y="132873"/>
            <a:ext cx="8666798" cy="6592253"/>
          </a:xfrm>
          <a:prstGeom prst="rect">
            <a:avLst/>
          </a:prstGeom>
        </p:spPr>
      </p:pic>
      <p:pic>
        <p:nvPicPr>
          <p:cNvPr id="11" name="Picture 10">
            <a:extLst>
              <a:ext uri="{FF2B5EF4-FFF2-40B4-BE49-F238E27FC236}">
                <a16:creationId xmlns:a16="http://schemas.microsoft.com/office/drawing/2014/main" id="{294E276D-72A0-EDB0-D09B-13D6842A9B58}"/>
              </a:ext>
            </a:extLst>
          </p:cNvPr>
          <p:cNvPicPr>
            <a:picLocks noChangeAspect="1"/>
          </p:cNvPicPr>
          <p:nvPr/>
        </p:nvPicPr>
        <p:blipFill>
          <a:blip r:embed="rId5"/>
          <a:stretch>
            <a:fillRect/>
          </a:stretch>
        </p:blipFill>
        <p:spPr>
          <a:xfrm>
            <a:off x="5306853" y="1762599"/>
            <a:ext cx="1654493" cy="848678"/>
          </a:xfrm>
          <a:prstGeom prst="rect">
            <a:avLst/>
          </a:prstGeom>
        </p:spPr>
      </p:pic>
    </p:spTree>
    <p:extLst>
      <p:ext uri="{BB962C8B-B14F-4D97-AF65-F5344CB8AC3E}">
        <p14:creationId xmlns:p14="http://schemas.microsoft.com/office/powerpoint/2010/main" val="2537344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42" presetClass="path" presetSubtype="0" accel="50000" decel="50000" fill="hold" nodeType="withEffect">
                                  <p:stCondLst>
                                    <p:cond delay="0"/>
                                  </p:stCondLst>
                                  <p:childTnLst>
                                    <p:animMotion origin="layout" path="M 5E-6 0 L -0.01042 0.22384 " pathEditMode="relative" rAng="0" ptsTypes="AA">
                                      <p:cBhvr>
                                        <p:cTn id="8" dur="2000" fill="hold"/>
                                        <p:tgtEl>
                                          <p:spTgt spid="11"/>
                                        </p:tgtEl>
                                        <p:attrNameLst>
                                          <p:attrName>ppt_x</p:attrName>
                                          <p:attrName>ppt_y</p:attrName>
                                        </p:attrNameLst>
                                      </p:cBhvr>
                                      <p:rCtr x="-521" y="11181"/>
                                    </p:animMotion>
                                  </p:childTnLst>
                                </p:cTn>
                              </p:par>
                            </p:childTnLst>
                          </p:cTn>
                        </p:par>
                        <p:par>
                          <p:cTn id="9" fill="hold">
                            <p:stCondLst>
                              <p:cond delay="2000"/>
                            </p:stCondLst>
                            <p:childTnLst>
                              <p:par>
                                <p:cTn id="10" presetID="1" presetClass="exit" presetSubtype="0" fill="hold" nodeType="afterEffect">
                                  <p:stCondLst>
                                    <p:cond delay="0"/>
                                  </p:stCondLst>
                                  <p:childTnLst>
                                    <p:set>
                                      <p:cBhvr>
                                        <p:cTn id="11"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CD2090-4678-03C5-2C6A-14B4E91C7650}"/>
              </a:ext>
            </a:extLst>
          </p:cNvPr>
          <p:cNvPicPr>
            <a:picLocks noChangeAspect="1"/>
          </p:cNvPicPr>
          <p:nvPr/>
        </p:nvPicPr>
        <p:blipFill>
          <a:blip r:embed="rId3"/>
          <a:stretch>
            <a:fillRect/>
          </a:stretch>
        </p:blipFill>
        <p:spPr>
          <a:xfrm>
            <a:off x="8143645" y="882966"/>
            <a:ext cx="3803333" cy="5092065"/>
          </a:xfrm>
          <a:prstGeom prst="rect">
            <a:avLst/>
          </a:prstGeom>
        </p:spPr>
      </p:pic>
      <p:pic>
        <p:nvPicPr>
          <p:cNvPr id="18" name="Picture 17" descr="A green and black pixelated image&#10;&#10;Description automatically generated">
            <a:extLst>
              <a:ext uri="{FF2B5EF4-FFF2-40B4-BE49-F238E27FC236}">
                <a16:creationId xmlns:a16="http://schemas.microsoft.com/office/drawing/2014/main" id="{23C81F5C-A4C6-142A-F7A4-23B4AC4C5C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021" y="882965"/>
            <a:ext cx="3803333" cy="5092065"/>
          </a:xfrm>
          <a:prstGeom prst="rect">
            <a:avLst/>
          </a:prstGeom>
        </p:spPr>
      </p:pic>
      <p:pic>
        <p:nvPicPr>
          <p:cNvPr id="19" name="Picture 18">
            <a:extLst>
              <a:ext uri="{FF2B5EF4-FFF2-40B4-BE49-F238E27FC236}">
                <a16:creationId xmlns:a16="http://schemas.microsoft.com/office/drawing/2014/main" id="{6361A4ED-3AF7-3F16-4709-99DC8F723A53}"/>
              </a:ext>
            </a:extLst>
          </p:cNvPr>
          <p:cNvPicPr>
            <a:picLocks noChangeAspect="1"/>
          </p:cNvPicPr>
          <p:nvPr/>
        </p:nvPicPr>
        <p:blipFill>
          <a:blip r:embed="rId5"/>
          <a:stretch>
            <a:fillRect/>
          </a:stretch>
        </p:blipFill>
        <p:spPr>
          <a:xfrm>
            <a:off x="4194333" y="882967"/>
            <a:ext cx="3803333" cy="5092065"/>
          </a:xfrm>
          <a:prstGeom prst="rect">
            <a:avLst/>
          </a:prstGeom>
        </p:spPr>
      </p:pic>
      <p:sp>
        <p:nvSpPr>
          <p:cNvPr id="20" name="Rectangle 19">
            <a:extLst>
              <a:ext uri="{FF2B5EF4-FFF2-40B4-BE49-F238E27FC236}">
                <a16:creationId xmlns:a16="http://schemas.microsoft.com/office/drawing/2014/main" id="{7148D2B0-66FB-35EB-D4EE-4E524F08E0CC}"/>
              </a:ext>
            </a:extLst>
          </p:cNvPr>
          <p:cNvSpPr/>
          <p:nvPr/>
        </p:nvSpPr>
        <p:spPr>
          <a:xfrm>
            <a:off x="2478882" y="4407694"/>
            <a:ext cx="276224" cy="209550"/>
          </a:xfrm>
          <a:prstGeom prst="rect">
            <a:avLst/>
          </a:prstGeom>
          <a:noFill/>
          <a:ln w="25400">
            <a:solidFill>
              <a:schemeClr val="tx1"/>
            </a:solidFill>
          </a:ln>
          <a:effectLst>
            <a:outerShdw blurRad="63500" sx="110000" sy="110000" algn="ctr"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2" name="Straight Connector 21">
            <a:extLst>
              <a:ext uri="{FF2B5EF4-FFF2-40B4-BE49-F238E27FC236}">
                <a16:creationId xmlns:a16="http://schemas.microsoft.com/office/drawing/2014/main" id="{985D7AF1-5A2D-908B-4DD2-CDE84AE3AD8D}"/>
              </a:ext>
            </a:extLst>
          </p:cNvPr>
          <p:cNvCxnSpPr>
            <a:cxnSpLocks/>
          </p:cNvCxnSpPr>
          <p:nvPr/>
        </p:nvCxnSpPr>
        <p:spPr>
          <a:xfrm flipH="1" flipV="1">
            <a:off x="1609725" y="1997075"/>
            <a:ext cx="864394" cy="262016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81CB3881-7090-29D9-CC49-B6ECEE77CFB9}"/>
              </a:ext>
            </a:extLst>
          </p:cNvPr>
          <p:cNvCxnSpPr>
            <a:cxnSpLocks/>
          </p:cNvCxnSpPr>
          <p:nvPr/>
        </p:nvCxnSpPr>
        <p:spPr>
          <a:xfrm flipV="1">
            <a:off x="2757488" y="1993900"/>
            <a:ext cx="1125537" cy="262334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694EB303-02B5-4A54-BA7F-2F253DCC3534}"/>
              </a:ext>
            </a:extLst>
          </p:cNvPr>
          <p:cNvCxnSpPr>
            <a:cxnSpLocks/>
          </p:cNvCxnSpPr>
          <p:nvPr/>
        </p:nvCxnSpPr>
        <p:spPr>
          <a:xfrm flipV="1">
            <a:off x="2759869" y="288925"/>
            <a:ext cx="1123156" cy="411876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BA24A0C1-9597-22C2-B604-F2118A072D20}"/>
              </a:ext>
            </a:extLst>
          </p:cNvPr>
          <p:cNvCxnSpPr>
            <a:cxnSpLocks/>
          </p:cNvCxnSpPr>
          <p:nvPr/>
        </p:nvCxnSpPr>
        <p:spPr>
          <a:xfrm flipH="1" flipV="1">
            <a:off x="1609725" y="285750"/>
            <a:ext cx="866775" cy="41243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30" name="Picture 29">
            <a:extLst>
              <a:ext uri="{FF2B5EF4-FFF2-40B4-BE49-F238E27FC236}">
                <a16:creationId xmlns:a16="http://schemas.microsoft.com/office/drawing/2014/main" id="{030AC531-DB77-C285-4A9D-95F361A2945A}"/>
              </a:ext>
            </a:extLst>
          </p:cNvPr>
          <p:cNvPicPr>
            <a:picLocks noChangeAspect="1"/>
          </p:cNvPicPr>
          <p:nvPr/>
        </p:nvPicPr>
        <p:blipFill>
          <a:blip r:embed="rId6"/>
          <a:stretch>
            <a:fillRect/>
          </a:stretch>
        </p:blipFill>
        <p:spPr>
          <a:xfrm>
            <a:off x="1603497" y="282207"/>
            <a:ext cx="2286000" cy="1714500"/>
          </a:xfrm>
          <a:prstGeom prst="rect">
            <a:avLst/>
          </a:prstGeom>
        </p:spPr>
      </p:pic>
      <p:sp>
        <p:nvSpPr>
          <p:cNvPr id="54" name="Rectangle 53">
            <a:extLst>
              <a:ext uri="{FF2B5EF4-FFF2-40B4-BE49-F238E27FC236}">
                <a16:creationId xmlns:a16="http://schemas.microsoft.com/office/drawing/2014/main" id="{20833B57-FDA5-A11B-0EDA-F8AEEF907038}"/>
              </a:ext>
            </a:extLst>
          </p:cNvPr>
          <p:cNvSpPr/>
          <p:nvPr/>
        </p:nvSpPr>
        <p:spPr>
          <a:xfrm>
            <a:off x="6428005" y="4410869"/>
            <a:ext cx="276224" cy="209550"/>
          </a:xfrm>
          <a:prstGeom prst="rect">
            <a:avLst/>
          </a:prstGeom>
          <a:noFill/>
          <a:ln w="25400">
            <a:solidFill>
              <a:schemeClr val="tx1"/>
            </a:solidFill>
          </a:ln>
          <a:effectLst>
            <a:outerShdw blurRad="63500" sx="110000" sy="110000" algn="ctr"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55" name="Straight Connector 54">
            <a:extLst>
              <a:ext uri="{FF2B5EF4-FFF2-40B4-BE49-F238E27FC236}">
                <a16:creationId xmlns:a16="http://schemas.microsoft.com/office/drawing/2014/main" id="{3DF97BB1-6B3C-5C89-B2D5-E1CEA2FE893F}"/>
              </a:ext>
            </a:extLst>
          </p:cNvPr>
          <p:cNvCxnSpPr>
            <a:cxnSpLocks/>
          </p:cNvCxnSpPr>
          <p:nvPr/>
        </p:nvCxnSpPr>
        <p:spPr>
          <a:xfrm flipH="1" flipV="1">
            <a:off x="5558848" y="2000250"/>
            <a:ext cx="864394" cy="262016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359DE1B4-6E87-0D61-BE60-824A5E63E5F2}"/>
              </a:ext>
            </a:extLst>
          </p:cNvPr>
          <p:cNvCxnSpPr>
            <a:cxnSpLocks/>
          </p:cNvCxnSpPr>
          <p:nvPr/>
        </p:nvCxnSpPr>
        <p:spPr>
          <a:xfrm flipV="1">
            <a:off x="6706611" y="1997075"/>
            <a:ext cx="1125537" cy="262334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37BCAC34-AB52-7E8F-9C38-E89E04AEEDBE}"/>
              </a:ext>
            </a:extLst>
          </p:cNvPr>
          <p:cNvCxnSpPr>
            <a:cxnSpLocks/>
          </p:cNvCxnSpPr>
          <p:nvPr/>
        </p:nvCxnSpPr>
        <p:spPr>
          <a:xfrm flipV="1">
            <a:off x="6708992" y="292100"/>
            <a:ext cx="1123156" cy="411876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DC527E9D-F27E-97A6-FC61-8ED6AF607A2E}"/>
              </a:ext>
            </a:extLst>
          </p:cNvPr>
          <p:cNvCxnSpPr>
            <a:cxnSpLocks/>
          </p:cNvCxnSpPr>
          <p:nvPr/>
        </p:nvCxnSpPr>
        <p:spPr>
          <a:xfrm flipH="1" flipV="1">
            <a:off x="5558848" y="288925"/>
            <a:ext cx="866775" cy="41243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38" name="Picture 37">
            <a:extLst>
              <a:ext uri="{FF2B5EF4-FFF2-40B4-BE49-F238E27FC236}">
                <a16:creationId xmlns:a16="http://schemas.microsoft.com/office/drawing/2014/main" id="{5C762241-EDEB-5E04-08C7-E630431EB6B8}"/>
              </a:ext>
            </a:extLst>
          </p:cNvPr>
          <p:cNvPicPr>
            <a:picLocks noChangeAspect="1"/>
          </p:cNvPicPr>
          <p:nvPr/>
        </p:nvPicPr>
        <p:blipFill>
          <a:blip r:embed="rId7"/>
          <a:stretch>
            <a:fillRect/>
          </a:stretch>
        </p:blipFill>
        <p:spPr>
          <a:xfrm>
            <a:off x="5552498" y="282207"/>
            <a:ext cx="2286000" cy="1714500"/>
          </a:xfrm>
          <a:prstGeom prst="rect">
            <a:avLst/>
          </a:prstGeom>
        </p:spPr>
      </p:pic>
      <p:sp>
        <p:nvSpPr>
          <p:cNvPr id="69" name="Rectangle 68">
            <a:extLst>
              <a:ext uri="{FF2B5EF4-FFF2-40B4-BE49-F238E27FC236}">
                <a16:creationId xmlns:a16="http://schemas.microsoft.com/office/drawing/2014/main" id="{3004A5B3-FC77-6905-E7EE-E80C42B5123C}"/>
              </a:ext>
            </a:extLst>
          </p:cNvPr>
          <p:cNvSpPr/>
          <p:nvPr/>
        </p:nvSpPr>
        <p:spPr>
          <a:xfrm>
            <a:off x="10375624" y="4411294"/>
            <a:ext cx="276224" cy="209550"/>
          </a:xfrm>
          <a:prstGeom prst="rect">
            <a:avLst/>
          </a:prstGeom>
          <a:noFill/>
          <a:ln w="25400">
            <a:solidFill>
              <a:schemeClr val="tx1"/>
            </a:solidFill>
          </a:ln>
          <a:effectLst>
            <a:outerShdw blurRad="63500" sx="110000" sy="110000" algn="ctr"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70" name="Straight Connector 69">
            <a:extLst>
              <a:ext uri="{FF2B5EF4-FFF2-40B4-BE49-F238E27FC236}">
                <a16:creationId xmlns:a16="http://schemas.microsoft.com/office/drawing/2014/main" id="{5C647693-419B-FFDD-4317-E4A05D77C3AE}"/>
              </a:ext>
            </a:extLst>
          </p:cNvPr>
          <p:cNvCxnSpPr>
            <a:cxnSpLocks/>
          </p:cNvCxnSpPr>
          <p:nvPr/>
        </p:nvCxnSpPr>
        <p:spPr>
          <a:xfrm flipH="1" flipV="1">
            <a:off x="9506467" y="2000675"/>
            <a:ext cx="864394" cy="262016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04EA8E71-8B2F-11D7-D6B9-44E156656D36}"/>
              </a:ext>
            </a:extLst>
          </p:cNvPr>
          <p:cNvCxnSpPr>
            <a:cxnSpLocks/>
          </p:cNvCxnSpPr>
          <p:nvPr/>
        </p:nvCxnSpPr>
        <p:spPr>
          <a:xfrm flipV="1">
            <a:off x="10654230" y="1997500"/>
            <a:ext cx="1125537" cy="262334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EA43E7A9-5BED-8E52-E8A3-E7F6C3892C60}"/>
              </a:ext>
            </a:extLst>
          </p:cNvPr>
          <p:cNvCxnSpPr>
            <a:cxnSpLocks/>
          </p:cNvCxnSpPr>
          <p:nvPr/>
        </p:nvCxnSpPr>
        <p:spPr>
          <a:xfrm flipV="1">
            <a:off x="10656611" y="292525"/>
            <a:ext cx="1123156" cy="411876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59DB9BD0-1DF3-AFAB-76BC-E141DFA5C069}"/>
              </a:ext>
            </a:extLst>
          </p:cNvPr>
          <p:cNvCxnSpPr>
            <a:cxnSpLocks/>
          </p:cNvCxnSpPr>
          <p:nvPr/>
        </p:nvCxnSpPr>
        <p:spPr>
          <a:xfrm flipH="1" flipV="1">
            <a:off x="9506467" y="289350"/>
            <a:ext cx="866775" cy="41243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47" name="Picture 46">
            <a:extLst>
              <a:ext uri="{FF2B5EF4-FFF2-40B4-BE49-F238E27FC236}">
                <a16:creationId xmlns:a16="http://schemas.microsoft.com/office/drawing/2014/main" id="{9E35B758-26CF-E6C6-175A-153B62DFF6F2}"/>
              </a:ext>
            </a:extLst>
          </p:cNvPr>
          <p:cNvPicPr>
            <a:picLocks noChangeAspect="1"/>
          </p:cNvPicPr>
          <p:nvPr/>
        </p:nvPicPr>
        <p:blipFill>
          <a:blip r:embed="rId8"/>
          <a:stretch>
            <a:fillRect/>
          </a:stretch>
        </p:blipFill>
        <p:spPr>
          <a:xfrm>
            <a:off x="9501499" y="288925"/>
            <a:ext cx="2286000" cy="1714500"/>
          </a:xfrm>
          <a:prstGeom prst="rect">
            <a:avLst/>
          </a:prstGeom>
        </p:spPr>
      </p:pic>
    </p:spTree>
    <p:extLst>
      <p:ext uri="{BB962C8B-B14F-4D97-AF65-F5344CB8AC3E}">
        <p14:creationId xmlns:p14="http://schemas.microsoft.com/office/powerpoint/2010/main" val="415872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4" grpId="0" animBg="1"/>
      <p:bldP spid="6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3A1EDE-F5BC-CCD8-C607-EC012EDB0D6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752804" y="1797703"/>
            <a:ext cx="2723882" cy="4085823"/>
          </a:xfrm>
          <a:prstGeom prst="rect">
            <a:avLst/>
          </a:prstGeom>
        </p:spPr>
      </p:pic>
      <p:sp>
        <p:nvSpPr>
          <p:cNvPr id="2" name="Title 1">
            <a:extLst>
              <a:ext uri="{FF2B5EF4-FFF2-40B4-BE49-F238E27FC236}">
                <a16:creationId xmlns:a16="http://schemas.microsoft.com/office/drawing/2014/main" id="{7B92F817-0CAA-8569-E20D-1471D67679F0}"/>
              </a:ext>
            </a:extLst>
          </p:cNvPr>
          <p:cNvSpPr>
            <a:spLocks noGrp="1"/>
          </p:cNvSpPr>
          <p:nvPr>
            <p:ph type="title"/>
          </p:nvPr>
        </p:nvSpPr>
        <p:spPr/>
        <p:txBody>
          <a:bodyPr/>
          <a:lstStyle/>
          <a:p>
            <a:r>
              <a:rPr lang="en-CA" dirty="0"/>
              <a:t>“The Dress”</a:t>
            </a:r>
          </a:p>
        </p:txBody>
      </p:sp>
      <p:pic>
        <p:nvPicPr>
          <p:cNvPr id="5" name="Picture 4" descr="A white and gold dress&#10;&#10;Description automatically generated">
            <a:extLst>
              <a:ext uri="{FF2B5EF4-FFF2-40B4-BE49-F238E27FC236}">
                <a16:creationId xmlns:a16="http://schemas.microsoft.com/office/drawing/2014/main" id="{0FBF5DB2-9688-34B2-4915-A01A190AAB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1417638"/>
            <a:ext cx="3251200" cy="4940300"/>
          </a:xfrm>
          <a:prstGeom prst="rect">
            <a:avLst/>
          </a:prstGeom>
        </p:spPr>
      </p:pic>
      <p:pic>
        <p:nvPicPr>
          <p:cNvPr id="6" name="Picture 5">
            <a:extLst>
              <a:ext uri="{FF2B5EF4-FFF2-40B4-BE49-F238E27FC236}">
                <a16:creationId xmlns:a16="http://schemas.microsoft.com/office/drawing/2014/main" id="{3A496056-F281-9D38-773B-A99BC9D77A43}"/>
              </a:ext>
            </a:extLst>
          </p:cNvPr>
          <p:cNvPicPr>
            <a:picLocks noChangeAspect="1"/>
          </p:cNvPicPr>
          <p:nvPr/>
        </p:nvPicPr>
        <p:blipFill>
          <a:blip r:embed="rId5"/>
          <a:stretch>
            <a:fillRect/>
          </a:stretch>
        </p:blipFill>
        <p:spPr>
          <a:xfrm>
            <a:off x="6471251" y="1739697"/>
            <a:ext cx="5525105" cy="4143829"/>
          </a:xfrm>
          <a:prstGeom prst="rect">
            <a:avLst/>
          </a:prstGeom>
        </p:spPr>
      </p:pic>
    </p:spTree>
    <p:extLst>
      <p:ext uri="{BB962C8B-B14F-4D97-AF65-F5344CB8AC3E}">
        <p14:creationId xmlns:p14="http://schemas.microsoft.com/office/powerpoint/2010/main" val="58624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7A454A78-5BA5-AB9B-44CC-9DCF850A0683}"/>
              </a:ext>
            </a:extLst>
          </p:cNvPr>
          <p:cNvSpPr>
            <a:spLocks noGrp="1"/>
          </p:cNvSpPr>
          <p:nvPr>
            <p:ph type="title"/>
          </p:nvPr>
        </p:nvSpPr>
        <p:spPr>
          <a:xfrm>
            <a:off x="1981200" y="1"/>
            <a:ext cx="8229600" cy="1468876"/>
          </a:xfrm>
        </p:spPr>
        <p:txBody>
          <a:bodyPr>
            <a:normAutofit/>
          </a:bodyPr>
          <a:lstStyle/>
          <a:p>
            <a:r>
              <a:rPr lang="fr-FR" sz="4000" dirty="0"/>
              <a:t>Le rôle des connaissances</a:t>
            </a:r>
          </a:p>
        </p:txBody>
      </p:sp>
      <p:sp>
        <p:nvSpPr>
          <p:cNvPr id="5" name="TextBox 4">
            <a:extLst>
              <a:ext uri="{FF2B5EF4-FFF2-40B4-BE49-F238E27FC236}">
                <a16:creationId xmlns:a16="http://schemas.microsoft.com/office/drawing/2014/main" id="{F38CBA51-9508-4927-AA13-692F964BB391}"/>
              </a:ext>
            </a:extLst>
          </p:cNvPr>
          <p:cNvSpPr txBox="1"/>
          <p:nvPr/>
        </p:nvSpPr>
        <p:spPr>
          <a:xfrm>
            <a:off x="4910294" y="5233349"/>
            <a:ext cx="2371411" cy="830997"/>
          </a:xfrm>
          <a:prstGeom prst="rect">
            <a:avLst/>
          </a:prstGeom>
          <a:noFill/>
        </p:spPr>
        <p:txBody>
          <a:bodyPr wrap="square" rtlCol="0">
            <a:spAutoFit/>
          </a:bodyPr>
          <a:lstStyle/>
          <a:p>
            <a:pPr algn="ctr"/>
            <a:r>
              <a:rPr lang="fr-FR" sz="2400" b="1" dirty="0"/>
              <a:t>données sensorielles</a:t>
            </a:r>
          </a:p>
        </p:txBody>
      </p:sp>
      <p:sp>
        <p:nvSpPr>
          <p:cNvPr id="6" name="TextBox 5">
            <a:extLst>
              <a:ext uri="{FF2B5EF4-FFF2-40B4-BE49-F238E27FC236}">
                <a16:creationId xmlns:a16="http://schemas.microsoft.com/office/drawing/2014/main" id="{34307A3F-2315-D26B-F0F7-3972F2C968E4}"/>
              </a:ext>
            </a:extLst>
          </p:cNvPr>
          <p:cNvSpPr txBox="1"/>
          <p:nvPr/>
        </p:nvSpPr>
        <p:spPr>
          <a:xfrm>
            <a:off x="4910294" y="1776490"/>
            <a:ext cx="2371411" cy="461665"/>
          </a:xfrm>
          <a:prstGeom prst="rect">
            <a:avLst/>
          </a:prstGeom>
          <a:noFill/>
        </p:spPr>
        <p:txBody>
          <a:bodyPr wrap="square" rtlCol="0">
            <a:spAutoFit/>
          </a:bodyPr>
          <a:lstStyle/>
          <a:p>
            <a:pPr algn="ctr"/>
            <a:r>
              <a:rPr lang="fr-FR" sz="2400" b="1" dirty="0"/>
              <a:t>connaissances</a:t>
            </a:r>
          </a:p>
        </p:txBody>
      </p:sp>
      <p:sp>
        <p:nvSpPr>
          <p:cNvPr id="7" name="Arrow: Right 6">
            <a:extLst>
              <a:ext uri="{FF2B5EF4-FFF2-40B4-BE49-F238E27FC236}">
                <a16:creationId xmlns:a16="http://schemas.microsoft.com/office/drawing/2014/main" id="{7C4ECD47-4CA1-307C-1B21-D56348D4F04F}"/>
              </a:ext>
            </a:extLst>
          </p:cNvPr>
          <p:cNvSpPr/>
          <p:nvPr/>
        </p:nvSpPr>
        <p:spPr>
          <a:xfrm rot="16200000">
            <a:off x="3920530" y="2883088"/>
            <a:ext cx="2871551" cy="169817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traitement ascendant</a:t>
            </a:r>
          </a:p>
          <a:p>
            <a:pPr algn="ctr"/>
            <a:r>
              <a:rPr lang="en-US" dirty="0"/>
              <a:t>(bottom-up)</a:t>
            </a:r>
            <a:endParaRPr lang="fr-FR" dirty="0"/>
          </a:p>
        </p:txBody>
      </p:sp>
      <p:sp>
        <p:nvSpPr>
          <p:cNvPr id="8" name="Arrow: Right 7">
            <a:extLst>
              <a:ext uri="{FF2B5EF4-FFF2-40B4-BE49-F238E27FC236}">
                <a16:creationId xmlns:a16="http://schemas.microsoft.com/office/drawing/2014/main" id="{7AB8EDAB-4BFB-05B8-11E3-2013FD6FE875}"/>
              </a:ext>
            </a:extLst>
          </p:cNvPr>
          <p:cNvSpPr/>
          <p:nvPr/>
        </p:nvSpPr>
        <p:spPr>
          <a:xfrm rot="5400000">
            <a:off x="5307773" y="2890243"/>
            <a:ext cx="2871551" cy="169817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traitement descendant</a:t>
            </a:r>
          </a:p>
          <a:p>
            <a:pPr algn="ctr"/>
            <a:r>
              <a:rPr lang="en-US" dirty="0"/>
              <a:t>(top-down)</a:t>
            </a:r>
            <a:endParaRPr lang="fr-FR" dirty="0"/>
          </a:p>
        </p:txBody>
      </p:sp>
      <p:pic>
        <p:nvPicPr>
          <p:cNvPr id="13" name="Picture 12" descr="A white cube with many squares&#10;&#10;Description automatically generated with medium confidence">
            <a:extLst>
              <a:ext uri="{FF2B5EF4-FFF2-40B4-BE49-F238E27FC236}">
                <a16:creationId xmlns:a16="http://schemas.microsoft.com/office/drawing/2014/main" id="{7CD422E1-0D56-CAD4-D906-FC13E07E9BAA}"/>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578" t="739" r="5082" b="3086"/>
          <a:stretch/>
        </p:blipFill>
        <p:spPr>
          <a:xfrm>
            <a:off x="885824" y="3362325"/>
            <a:ext cx="3289301" cy="2473325"/>
          </a:xfrm>
          <a:prstGeom prst="rect">
            <a:avLst/>
          </a:prstGeom>
        </p:spPr>
      </p:pic>
      <p:pic>
        <p:nvPicPr>
          <p:cNvPr id="15" name="Picture 14" descr="A purple triangle with black lines&#10;&#10;Description automatically generated">
            <a:extLst>
              <a:ext uri="{FF2B5EF4-FFF2-40B4-BE49-F238E27FC236}">
                <a16:creationId xmlns:a16="http://schemas.microsoft.com/office/drawing/2014/main" id="{B3925BA6-D31D-C890-4ECE-C2B8DC474FBA}"/>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4570" t="3600" r="17213" b="3798"/>
          <a:stretch/>
        </p:blipFill>
        <p:spPr>
          <a:xfrm>
            <a:off x="1704975" y="933450"/>
            <a:ext cx="2105025" cy="2143125"/>
          </a:xfrm>
          <a:prstGeom prst="rect">
            <a:avLst/>
          </a:prstGeom>
        </p:spPr>
      </p:pic>
      <p:pic>
        <p:nvPicPr>
          <p:cNvPr id="17" name="Picture 16" descr="A large castle with a fountain in the middle of a grassy area&#10;&#10;Description automatically generated">
            <a:extLst>
              <a:ext uri="{FF2B5EF4-FFF2-40B4-BE49-F238E27FC236}">
                <a16:creationId xmlns:a16="http://schemas.microsoft.com/office/drawing/2014/main" id="{D7D387E3-48CF-0C31-95B4-8C6A67EEF828}"/>
              </a:ext>
            </a:extLst>
          </p:cNvPr>
          <p:cNvPicPr>
            <a:picLocks noChangeAspect="1"/>
          </p:cNvPicPr>
          <p:nvPr/>
        </p:nvPicPr>
        <p:blipFill rotWithShape="1">
          <a:blip r:embed="rId5">
            <a:extLst>
              <a:ext uri="{28A0092B-C50C-407E-A947-70E740481C1C}">
                <a14:useLocalDpi xmlns:a14="http://schemas.microsoft.com/office/drawing/2010/main" val="0"/>
              </a:ext>
            </a:extLst>
          </a:blip>
          <a:srcRect b="1129"/>
          <a:stretch/>
        </p:blipFill>
        <p:spPr>
          <a:xfrm>
            <a:off x="8361518" y="1468878"/>
            <a:ext cx="3640468" cy="2401448"/>
          </a:xfrm>
          <a:prstGeom prst="rect">
            <a:avLst/>
          </a:prstGeom>
        </p:spPr>
      </p:pic>
      <p:pic>
        <p:nvPicPr>
          <p:cNvPr id="19" name="Picture 18" descr="A person's foot above a person's shoe&#10;&#10;Description automatically generated">
            <a:extLst>
              <a:ext uri="{FF2B5EF4-FFF2-40B4-BE49-F238E27FC236}">
                <a16:creationId xmlns:a16="http://schemas.microsoft.com/office/drawing/2014/main" id="{15E3FB16-DCCC-238A-FF89-84EE1F1C50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61518" y="3937949"/>
            <a:ext cx="2590800" cy="2590800"/>
          </a:xfrm>
          <a:prstGeom prst="rect">
            <a:avLst/>
          </a:prstGeom>
        </p:spPr>
      </p:pic>
    </p:spTree>
    <p:extLst>
      <p:ext uri="{BB962C8B-B14F-4D97-AF65-F5344CB8AC3E}">
        <p14:creationId xmlns:p14="http://schemas.microsoft.com/office/powerpoint/2010/main" val="109713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7A454A78-5BA5-AB9B-44CC-9DCF850A0683}"/>
              </a:ext>
            </a:extLst>
          </p:cNvPr>
          <p:cNvSpPr>
            <a:spLocks noGrp="1"/>
          </p:cNvSpPr>
          <p:nvPr>
            <p:ph type="title"/>
          </p:nvPr>
        </p:nvSpPr>
        <p:spPr>
          <a:xfrm>
            <a:off x="1981200" y="1"/>
            <a:ext cx="8229600" cy="1468876"/>
          </a:xfrm>
        </p:spPr>
        <p:txBody>
          <a:bodyPr>
            <a:normAutofit/>
          </a:bodyPr>
          <a:lstStyle/>
          <a:p>
            <a:r>
              <a:rPr lang="fr-FR" sz="4000" dirty="0"/>
              <a:t>Les lois de Gestalt</a:t>
            </a:r>
          </a:p>
        </p:txBody>
      </p:sp>
      <p:pic>
        <p:nvPicPr>
          <p:cNvPr id="13" name="Picture 12" descr="A black background with a black square&#10;&#10;Description automatically generated with medium confidence">
            <a:extLst>
              <a:ext uri="{FF2B5EF4-FFF2-40B4-BE49-F238E27FC236}">
                <a16:creationId xmlns:a16="http://schemas.microsoft.com/office/drawing/2014/main" id="{8BC47AD4-84DA-685D-D201-780DE2620A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6137" y="1351982"/>
            <a:ext cx="6039725" cy="5034677"/>
          </a:xfrm>
          <a:prstGeom prst="rect">
            <a:avLst/>
          </a:prstGeom>
        </p:spPr>
      </p:pic>
    </p:spTree>
    <p:extLst>
      <p:ext uri="{BB962C8B-B14F-4D97-AF65-F5344CB8AC3E}">
        <p14:creationId xmlns:p14="http://schemas.microsoft.com/office/powerpoint/2010/main" val="4684815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7A454A78-5BA5-AB9B-44CC-9DCF850A0683}"/>
              </a:ext>
            </a:extLst>
          </p:cNvPr>
          <p:cNvSpPr>
            <a:spLocks noGrp="1"/>
          </p:cNvSpPr>
          <p:nvPr>
            <p:ph type="title"/>
          </p:nvPr>
        </p:nvSpPr>
        <p:spPr>
          <a:xfrm>
            <a:off x="1981200" y="1"/>
            <a:ext cx="8229600" cy="1468876"/>
          </a:xfrm>
        </p:spPr>
        <p:txBody>
          <a:bodyPr>
            <a:normAutofit/>
          </a:bodyPr>
          <a:lstStyle/>
          <a:p>
            <a:r>
              <a:rPr lang="fr-FR" sz="4000" dirty="0"/>
              <a:t>La loi de la proximité</a:t>
            </a:r>
          </a:p>
        </p:txBody>
      </p:sp>
      <p:sp>
        <p:nvSpPr>
          <p:cNvPr id="7" name="Oval 6">
            <a:extLst>
              <a:ext uri="{FF2B5EF4-FFF2-40B4-BE49-F238E27FC236}">
                <a16:creationId xmlns:a16="http://schemas.microsoft.com/office/drawing/2014/main" id="{8E55DC16-96E9-4824-7043-09F535948E01}"/>
              </a:ext>
            </a:extLst>
          </p:cNvPr>
          <p:cNvSpPr/>
          <p:nvPr/>
        </p:nvSpPr>
        <p:spPr>
          <a:xfrm>
            <a:off x="7088697" y="2939855"/>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Oval 7">
            <a:extLst>
              <a:ext uri="{FF2B5EF4-FFF2-40B4-BE49-F238E27FC236}">
                <a16:creationId xmlns:a16="http://schemas.microsoft.com/office/drawing/2014/main" id="{11D4C85F-AB29-7F71-310A-F186E4586167}"/>
              </a:ext>
            </a:extLst>
          </p:cNvPr>
          <p:cNvSpPr/>
          <p:nvPr/>
        </p:nvSpPr>
        <p:spPr>
          <a:xfrm>
            <a:off x="7088697" y="3448057"/>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Oval 8">
            <a:extLst>
              <a:ext uri="{FF2B5EF4-FFF2-40B4-BE49-F238E27FC236}">
                <a16:creationId xmlns:a16="http://schemas.microsoft.com/office/drawing/2014/main" id="{2E28F606-BB6E-D367-C167-082FF5BC8A67}"/>
              </a:ext>
            </a:extLst>
          </p:cNvPr>
          <p:cNvSpPr/>
          <p:nvPr/>
        </p:nvSpPr>
        <p:spPr>
          <a:xfrm>
            <a:off x="7088697" y="3956259"/>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Oval 9">
            <a:extLst>
              <a:ext uri="{FF2B5EF4-FFF2-40B4-BE49-F238E27FC236}">
                <a16:creationId xmlns:a16="http://schemas.microsoft.com/office/drawing/2014/main" id="{CA4485B0-D371-CD5B-4E98-7C89BAA33DA1}"/>
              </a:ext>
            </a:extLst>
          </p:cNvPr>
          <p:cNvSpPr/>
          <p:nvPr/>
        </p:nvSpPr>
        <p:spPr>
          <a:xfrm>
            <a:off x="7088697" y="4210360"/>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Oval 11">
            <a:extLst>
              <a:ext uri="{FF2B5EF4-FFF2-40B4-BE49-F238E27FC236}">
                <a16:creationId xmlns:a16="http://schemas.microsoft.com/office/drawing/2014/main" id="{A6D6EB44-9C97-B775-7D8A-450F33B77D57}"/>
              </a:ext>
            </a:extLst>
          </p:cNvPr>
          <p:cNvSpPr/>
          <p:nvPr/>
        </p:nvSpPr>
        <p:spPr>
          <a:xfrm>
            <a:off x="7088697" y="3702158"/>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Oval 12">
            <a:extLst>
              <a:ext uri="{FF2B5EF4-FFF2-40B4-BE49-F238E27FC236}">
                <a16:creationId xmlns:a16="http://schemas.microsoft.com/office/drawing/2014/main" id="{799AB224-2FF1-9AA3-C16C-E84086F52105}"/>
              </a:ext>
            </a:extLst>
          </p:cNvPr>
          <p:cNvSpPr/>
          <p:nvPr/>
        </p:nvSpPr>
        <p:spPr>
          <a:xfrm>
            <a:off x="7088697" y="3193956"/>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Oval 13">
            <a:extLst>
              <a:ext uri="{FF2B5EF4-FFF2-40B4-BE49-F238E27FC236}">
                <a16:creationId xmlns:a16="http://schemas.microsoft.com/office/drawing/2014/main" id="{16768D57-F373-5357-CD51-264070D96DA5}"/>
              </a:ext>
            </a:extLst>
          </p:cNvPr>
          <p:cNvSpPr/>
          <p:nvPr/>
        </p:nvSpPr>
        <p:spPr>
          <a:xfrm>
            <a:off x="8172275" y="2939855"/>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Oval 14">
            <a:extLst>
              <a:ext uri="{FF2B5EF4-FFF2-40B4-BE49-F238E27FC236}">
                <a16:creationId xmlns:a16="http://schemas.microsoft.com/office/drawing/2014/main" id="{3EE07EAA-D93D-28CB-0805-AAAA040926D7}"/>
              </a:ext>
            </a:extLst>
          </p:cNvPr>
          <p:cNvSpPr/>
          <p:nvPr/>
        </p:nvSpPr>
        <p:spPr>
          <a:xfrm>
            <a:off x="8172275" y="3448057"/>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Oval 15">
            <a:extLst>
              <a:ext uri="{FF2B5EF4-FFF2-40B4-BE49-F238E27FC236}">
                <a16:creationId xmlns:a16="http://schemas.microsoft.com/office/drawing/2014/main" id="{2682A704-CA42-B5AE-C73F-15E70C8B8ADE}"/>
              </a:ext>
            </a:extLst>
          </p:cNvPr>
          <p:cNvSpPr/>
          <p:nvPr/>
        </p:nvSpPr>
        <p:spPr>
          <a:xfrm>
            <a:off x="8172275" y="3956259"/>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Oval 16">
            <a:extLst>
              <a:ext uri="{FF2B5EF4-FFF2-40B4-BE49-F238E27FC236}">
                <a16:creationId xmlns:a16="http://schemas.microsoft.com/office/drawing/2014/main" id="{B8097A5E-66CB-07B9-91EA-536256A94AF4}"/>
              </a:ext>
            </a:extLst>
          </p:cNvPr>
          <p:cNvSpPr/>
          <p:nvPr/>
        </p:nvSpPr>
        <p:spPr>
          <a:xfrm>
            <a:off x="8172275" y="4210360"/>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Oval 17">
            <a:extLst>
              <a:ext uri="{FF2B5EF4-FFF2-40B4-BE49-F238E27FC236}">
                <a16:creationId xmlns:a16="http://schemas.microsoft.com/office/drawing/2014/main" id="{0BDF1D11-4FB0-81DD-8A98-9072CA4CE3BB}"/>
              </a:ext>
            </a:extLst>
          </p:cNvPr>
          <p:cNvSpPr/>
          <p:nvPr/>
        </p:nvSpPr>
        <p:spPr>
          <a:xfrm>
            <a:off x="8172275" y="3702158"/>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Oval 18">
            <a:extLst>
              <a:ext uri="{FF2B5EF4-FFF2-40B4-BE49-F238E27FC236}">
                <a16:creationId xmlns:a16="http://schemas.microsoft.com/office/drawing/2014/main" id="{55BCD2D2-9AA0-51EB-3D5A-4F7F680D6CF0}"/>
              </a:ext>
            </a:extLst>
          </p:cNvPr>
          <p:cNvSpPr/>
          <p:nvPr/>
        </p:nvSpPr>
        <p:spPr>
          <a:xfrm>
            <a:off x="8172275" y="3193956"/>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Oval 19">
            <a:extLst>
              <a:ext uri="{FF2B5EF4-FFF2-40B4-BE49-F238E27FC236}">
                <a16:creationId xmlns:a16="http://schemas.microsoft.com/office/drawing/2014/main" id="{2DB90030-81FE-11F4-388E-D0599BE5EB93}"/>
              </a:ext>
            </a:extLst>
          </p:cNvPr>
          <p:cNvSpPr/>
          <p:nvPr/>
        </p:nvSpPr>
        <p:spPr>
          <a:xfrm>
            <a:off x="9255853" y="2939855"/>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Oval 20">
            <a:extLst>
              <a:ext uri="{FF2B5EF4-FFF2-40B4-BE49-F238E27FC236}">
                <a16:creationId xmlns:a16="http://schemas.microsoft.com/office/drawing/2014/main" id="{EB472708-0F98-505D-0CFD-2953B3ED1F70}"/>
              </a:ext>
            </a:extLst>
          </p:cNvPr>
          <p:cNvSpPr/>
          <p:nvPr/>
        </p:nvSpPr>
        <p:spPr>
          <a:xfrm>
            <a:off x="9255853" y="3448057"/>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Oval 21">
            <a:extLst>
              <a:ext uri="{FF2B5EF4-FFF2-40B4-BE49-F238E27FC236}">
                <a16:creationId xmlns:a16="http://schemas.microsoft.com/office/drawing/2014/main" id="{07D7CF8C-7D89-74C5-2F4A-4C1D74575FDB}"/>
              </a:ext>
            </a:extLst>
          </p:cNvPr>
          <p:cNvSpPr/>
          <p:nvPr/>
        </p:nvSpPr>
        <p:spPr>
          <a:xfrm>
            <a:off x="9255853" y="3956259"/>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Oval 22">
            <a:extLst>
              <a:ext uri="{FF2B5EF4-FFF2-40B4-BE49-F238E27FC236}">
                <a16:creationId xmlns:a16="http://schemas.microsoft.com/office/drawing/2014/main" id="{3CC32D03-F58C-E22D-E179-20274D31BD92}"/>
              </a:ext>
            </a:extLst>
          </p:cNvPr>
          <p:cNvSpPr/>
          <p:nvPr/>
        </p:nvSpPr>
        <p:spPr>
          <a:xfrm>
            <a:off x="9255853" y="4210360"/>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Oval 23">
            <a:extLst>
              <a:ext uri="{FF2B5EF4-FFF2-40B4-BE49-F238E27FC236}">
                <a16:creationId xmlns:a16="http://schemas.microsoft.com/office/drawing/2014/main" id="{1DB54869-ECAF-C7AF-92FC-645EE57AFCF1}"/>
              </a:ext>
            </a:extLst>
          </p:cNvPr>
          <p:cNvSpPr/>
          <p:nvPr/>
        </p:nvSpPr>
        <p:spPr>
          <a:xfrm>
            <a:off x="9255853" y="3702158"/>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Oval 24">
            <a:extLst>
              <a:ext uri="{FF2B5EF4-FFF2-40B4-BE49-F238E27FC236}">
                <a16:creationId xmlns:a16="http://schemas.microsoft.com/office/drawing/2014/main" id="{77925E04-5185-A743-4DC5-78E335DAE0E0}"/>
              </a:ext>
            </a:extLst>
          </p:cNvPr>
          <p:cNvSpPr/>
          <p:nvPr/>
        </p:nvSpPr>
        <p:spPr>
          <a:xfrm>
            <a:off x="9255853" y="3193956"/>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Oval 25">
            <a:extLst>
              <a:ext uri="{FF2B5EF4-FFF2-40B4-BE49-F238E27FC236}">
                <a16:creationId xmlns:a16="http://schemas.microsoft.com/office/drawing/2014/main" id="{70BB1E03-D7AD-BCBE-B925-1D76C444B2E1}"/>
              </a:ext>
            </a:extLst>
          </p:cNvPr>
          <p:cNvSpPr/>
          <p:nvPr/>
        </p:nvSpPr>
        <p:spPr>
          <a:xfrm>
            <a:off x="9561972" y="2939855"/>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Oval 26">
            <a:extLst>
              <a:ext uri="{FF2B5EF4-FFF2-40B4-BE49-F238E27FC236}">
                <a16:creationId xmlns:a16="http://schemas.microsoft.com/office/drawing/2014/main" id="{3E0F3E38-BDD6-E371-D4D0-DFBD16AF1B96}"/>
              </a:ext>
            </a:extLst>
          </p:cNvPr>
          <p:cNvSpPr/>
          <p:nvPr/>
        </p:nvSpPr>
        <p:spPr>
          <a:xfrm>
            <a:off x="9561972" y="3448057"/>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Oval 27">
            <a:extLst>
              <a:ext uri="{FF2B5EF4-FFF2-40B4-BE49-F238E27FC236}">
                <a16:creationId xmlns:a16="http://schemas.microsoft.com/office/drawing/2014/main" id="{7A1DC9C5-056E-CC1E-0302-34FB617A8A2A}"/>
              </a:ext>
            </a:extLst>
          </p:cNvPr>
          <p:cNvSpPr/>
          <p:nvPr/>
        </p:nvSpPr>
        <p:spPr>
          <a:xfrm>
            <a:off x="9561972" y="3956259"/>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Oval 28">
            <a:extLst>
              <a:ext uri="{FF2B5EF4-FFF2-40B4-BE49-F238E27FC236}">
                <a16:creationId xmlns:a16="http://schemas.microsoft.com/office/drawing/2014/main" id="{7145A960-CAF7-6EE2-7358-71A07077AE56}"/>
              </a:ext>
            </a:extLst>
          </p:cNvPr>
          <p:cNvSpPr/>
          <p:nvPr/>
        </p:nvSpPr>
        <p:spPr>
          <a:xfrm>
            <a:off x="9561972" y="4210360"/>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Oval 29">
            <a:extLst>
              <a:ext uri="{FF2B5EF4-FFF2-40B4-BE49-F238E27FC236}">
                <a16:creationId xmlns:a16="http://schemas.microsoft.com/office/drawing/2014/main" id="{9CC3DA5C-03D7-E1F3-00C4-94D404C1E702}"/>
              </a:ext>
            </a:extLst>
          </p:cNvPr>
          <p:cNvSpPr/>
          <p:nvPr/>
        </p:nvSpPr>
        <p:spPr>
          <a:xfrm>
            <a:off x="9561972" y="3702158"/>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1" name="Oval 30">
            <a:extLst>
              <a:ext uri="{FF2B5EF4-FFF2-40B4-BE49-F238E27FC236}">
                <a16:creationId xmlns:a16="http://schemas.microsoft.com/office/drawing/2014/main" id="{9B7BFA36-DBE1-5ED6-91DF-63FBA3D925A8}"/>
              </a:ext>
            </a:extLst>
          </p:cNvPr>
          <p:cNvSpPr/>
          <p:nvPr/>
        </p:nvSpPr>
        <p:spPr>
          <a:xfrm>
            <a:off x="9561972" y="3193956"/>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2" name="Oval 31">
            <a:extLst>
              <a:ext uri="{FF2B5EF4-FFF2-40B4-BE49-F238E27FC236}">
                <a16:creationId xmlns:a16="http://schemas.microsoft.com/office/drawing/2014/main" id="{6FDA4D1E-F247-4E4D-9037-6F8A8DC04BFB}"/>
              </a:ext>
            </a:extLst>
          </p:cNvPr>
          <p:cNvSpPr/>
          <p:nvPr/>
        </p:nvSpPr>
        <p:spPr>
          <a:xfrm>
            <a:off x="8478394" y="2939855"/>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3" name="Oval 32">
            <a:extLst>
              <a:ext uri="{FF2B5EF4-FFF2-40B4-BE49-F238E27FC236}">
                <a16:creationId xmlns:a16="http://schemas.microsoft.com/office/drawing/2014/main" id="{49643DB0-45D2-8668-DF15-31DF0DB95C0B}"/>
              </a:ext>
            </a:extLst>
          </p:cNvPr>
          <p:cNvSpPr/>
          <p:nvPr/>
        </p:nvSpPr>
        <p:spPr>
          <a:xfrm>
            <a:off x="8478394" y="3448057"/>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4" name="Oval 33">
            <a:extLst>
              <a:ext uri="{FF2B5EF4-FFF2-40B4-BE49-F238E27FC236}">
                <a16:creationId xmlns:a16="http://schemas.microsoft.com/office/drawing/2014/main" id="{7ABAC3C0-73F2-7A6F-C5FA-980C8386D0B7}"/>
              </a:ext>
            </a:extLst>
          </p:cNvPr>
          <p:cNvSpPr/>
          <p:nvPr/>
        </p:nvSpPr>
        <p:spPr>
          <a:xfrm>
            <a:off x="8478394" y="3956259"/>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5" name="Oval 34">
            <a:extLst>
              <a:ext uri="{FF2B5EF4-FFF2-40B4-BE49-F238E27FC236}">
                <a16:creationId xmlns:a16="http://schemas.microsoft.com/office/drawing/2014/main" id="{1F80857F-FCC7-9DD3-D36E-B8B7A9364DEC}"/>
              </a:ext>
            </a:extLst>
          </p:cNvPr>
          <p:cNvSpPr/>
          <p:nvPr/>
        </p:nvSpPr>
        <p:spPr>
          <a:xfrm>
            <a:off x="8478394" y="4210360"/>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6" name="Oval 35">
            <a:extLst>
              <a:ext uri="{FF2B5EF4-FFF2-40B4-BE49-F238E27FC236}">
                <a16:creationId xmlns:a16="http://schemas.microsoft.com/office/drawing/2014/main" id="{73788FBA-011F-D550-77C6-052E78BCD7EB}"/>
              </a:ext>
            </a:extLst>
          </p:cNvPr>
          <p:cNvSpPr/>
          <p:nvPr/>
        </p:nvSpPr>
        <p:spPr>
          <a:xfrm>
            <a:off x="8478394" y="3702158"/>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7" name="Oval 36">
            <a:extLst>
              <a:ext uri="{FF2B5EF4-FFF2-40B4-BE49-F238E27FC236}">
                <a16:creationId xmlns:a16="http://schemas.microsoft.com/office/drawing/2014/main" id="{6A3180D6-0EB8-AA17-13A0-E44E1AAF7E11}"/>
              </a:ext>
            </a:extLst>
          </p:cNvPr>
          <p:cNvSpPr/>
          <p:nvPr/>
        </p:nvSpPr>
        <p:spPr>
          <a:xfrm>
            <a:off x="8478394" y="3193956"/>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8" name="Oval 37">
            <a:extLst>
              <a:ext uri="{FF2B5EF4-FFF2-40B4-BE49-F238E27FC236}">
                <a16:creationId xmlns:a16="http://schemas.microsoft.com/office/drawing/2014/main" id="{AE312808-30BE-45D5-5E97-C515D18E0913}"/>
              </a:ext>
            </a:extLst>
          </p:cNvPr>
          <p:cNvSpPr/>
          <p:nvPr/>
        </p:nvSpPr>
        <p:spPr>
          <a:xfrm>
            <a:off x="7394816" y="2939855"/>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9" name="Oval 38">
            <a:extLst>
              <a:ext uri="{FF2B5EF4-FFF2-40B4-BE49-F238E27FC236}">
                <a16:creationId xmlns:a16="http://schemas.microsoft.com/office/drawing/2014/main" id="{80F409E1-438B-7A92-E712-5E1B8291437A}"/>
              </a:ext>
            </a:extLst>
          </p:cNvPr>
          <p:cNvSpPr/>
          <p:nvPr/>
        </p:nvSpPr>
        <p:spPr>
          <a:xfrm>
            <a:off x="7394816" y="3448057"/>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0" name="Oval 39">
            <a:extLst>
              <a:ext uri="{FF2B5EF4-FFF2-40B4-BE49-F238E27FC236}">
                <a16:creationId xmlns:a16="http://schemas.microsoft.com/office/drawing/2014/main" id="{0F328352-94A7-4DB5-40F9-19021B1958BE}"/>
              </a:ext>
            </a:extLst>
          </p:cNvPr>
          <p:cNvSpPr/>
          <p:nvPr/>
        </p:nvSpPr>
        <p:spPr>
          <a:xfrm>
            <a:off x="7394816" y="3956259"/>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1" name="Oval 40">
            <a:extLst>
              <a:ext uri="{FF2B5EF4-FFF2-40B4-BE49-F238E27FC236}">
                <a16:creationId xmlns:a16="http://schemas.microsoft.com/office/drawing/2014/main" id="{A421FAFE-EE88-3F94-573C-885B65440319}"/>
              </a:ext>
            </a:extLst>
          </p:cNvPr>
          <p:cNvSpPr/>
          <p:nvPr/>
        </p:nvSpPr>
        <p:spPr>
          <a:xfrm>
            <a:off x="7394816" y="4210360"/>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2" name="Oval 41">
            <a:extLst>
              <a:ext uri="{FF2B5EF4-FFF2-40B4-BE49-F238E27FC236}">
                <a16:creationId xmlns:a16="http://schemas.microsoft.com/office/drawing/2014/main" id="{35A988EA-48EC-841B-7524-9E3E5F313D8C}"/>
              </a:ext>
            </a:extLst>
          </p:cNvPr>
          <p:cNvSpPr/>
          <p:nvPr/>
        </p:nvSpPr>
        <p:spPr>
          <a:xfrm>
            <a:off x="7394816" y="3702158"/>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3" name="Oval 42">
            <a:extLst>
              <a:ext uri="{FF2B5EF4-FFF2-40B4-BE49-F238E27FC236}">
                <a16:creationId xmlns:a16="http://schemas.microsoft.com/office/drawing/2014/main" id="{837A7D5A-A4F2-1F1F-5731-D4ED86F8E7E2}"/>
              </a:ext>
            </a:extLst>
          </p:cNvPr>
          <p:cNvSpPr/>
          <p:nvPr/>
        </p:nvSpPr>
        <p:spPr>
          <a:xfrm>
            <a:off x="7394816" y="3193956"/>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4" name="Oval 43">
            <a:extLst>
              <a:ext uri="{FF2B5EF4-FFF2-40B4-BE49-F238E27FC236}">
                <a16:creationId xmlns:a16="http://schemas.microsoft.com/office/drawing/2014/main" id="{8066E685-5ABB-350B-F20F-45632B8570AF}"/>
              </a:ext>
            </a:extLst>
          </p:cNvPr>
          <p:cNvSpPr/>
          <p:nvPr/>
        </p:nvSpPr>
        <p:spPr>
          <a:xfrm>
            <a:off x="2944884" y="2341653"/>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Oval 44">
            <a:extLst>
              <a:ext uri="{FF2B5EF4-FFF2-40B4-BE49-F238E27FC236}">
                <a16:creationId xmlns:a16="http://schemas.microsoft.com/office/drawing/2014/main" id="{CB228139-6C28-0584-4674-1B6594756503}"/>
              </a:ext>
            </a:extLst>
          </p:cNvPr>
          <p:cNvSpPr/>
          <p:nvPr/>
        </p:nvSpPr>
        <p:spPr>
          <a:xfrm>
            <a:off x="2944884" y="4703553"/>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Oval 45">
            <a:extLst>
              <a:ext uri="{FF2B5EF4-FFF2-40B4-BE49-F238E27FC236}">
                <a16:creationId xmlns:a16="http://schemas.microsoft.com/office/drawing/2014/main" id="{22660843-6B3A-1A57-6FB3-1C4279D739CB}"/>
              </a:ext>
            </a:extLst>
          </p:cNvPr>
          <p:cNvSpPr/>
          <p:nvPr/>
        </p:nvSpPr>
        <p:spPr>
          <a:xfrm>
            <a:off x="2944884" y="2670745"/>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Oval 46">
            <a:extLst>
              <a:ext uri="{FF2B5EF4-FFF2-40B4-BE49-F238E27FC236}">
                <a16:creationId xmlns:a16="http://schemas.microsoft.com/office/drawing/2014/main" id="{1FC38B45-F444-D3C0-0DFD-A87825529575}"/>
              </a:ext>
            </a:extLst>
          </p:cNvPr>
          <p:cNvSpPr/>
          <p:nvPr/>
        </p:nvSpPr>
        <p:spPr>
          <a:xfrm>
            <a:off x="2944884" y="3358057"/>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Oval 47">
            <a:extLst>
              <a:ext uri="{FF2B5EF4-FFF2-40B4-BE49-F238E27FC236}">
                <a16:creationId xmlns:a16="http://schemas.microsoft.com/office/drawing/2014/main" id="{ACA66AF4-9F08-4CE4-B15D-2D299B9C93FE}"/>
              </a:ext>
            </a:extLst>
          </p:cNvPr>
          <p:cNvSpPr/>
          <p:nvPr/>
        </p:nvSpPr>
        <p:spPr>
          <a:xfrm>
            <a:off x="2944884" y="3687149"/>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Oval 48">
            <a:extLst>
              <a:ext uri="{FF2B5EF4-FFF2-40B4-BE49-F238E27FC236}">
                <a16:creationId xmlns:a16="http://schemas.microsoft.com/office/drawing/2014/main" id="{44A23534-F60F-4264-C0DD-15F59910BD00}"/>
              </a:ext>
            </a:extLst>
          </p:cNvPr>
          <p:cNvSpPr/>
          <p:nvPr/>
        </p:nvSpPr>
        <p:spPr>
          <a:xfrm>
            <a:off x="2944884" y="4374461"/>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Oval 49">
            <a:extLst>
              <a:ext uri="{FF2B5EF4-FFF2-40B4-BE49-F238E27FC236}">
                <a16:creationId xmlns:a16="http://schemas.microsoft.com/office/drawing/2014/main" id="{83B675A0-186E-9A87-2023-52CE4507B34E}"/>
              </a:ext>
            </a:extLst>
          </p:cNvPr>
          <p:cNvSpPr/>
          <p:nvPr/>
        </p:nvSpPr>
        <p:spPr>
          <a:xfrm>
            <a:off x="3486673" y="2341653"/>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Oval 50">
            <a:extLst>
              <a:ext uri="{FF2B5EF4-FFF2-40B4-BE49-F238E27FC236}">
                <a16:creationId xmlns:a16="http://schemas.microsoft.com/office/drawing/2014/main" id="{614CB07C-C94F-37B7-6779-33014EF0CF1A}"/>
              </a:ext>
            </a:extLst>
          </p:cNvPr>
          <p:cNvSpPr/>
          <p:nvPr/>
        </p:nvSpPr>
        <p:spPr>
          <a:xfrm>
            <a:off x="3486673" y="4703553"/>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Oval 51">
            <a:extLst>
              <a:ext uri="{FF2B5EF4-FFF2-40B4-BE49-F238E27FC236}">
                <a16:creationId xmlns:a16="http://schemas.microsoft.com/office/drawing/2014/main" id="{77EB5647-F31F-C483-6AC0-8D1DF91B6129}"/>
              </a:ext>
            </a:extLst>
          </p:cNvPr>
          <p:cNvSpPr/>
          <p:nvPr/>
        </p:nvSpPr>
        <p:spPr>
          <a:xfrm>
            <a:off x="3486673" y="2670745"/>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Oval 52">
            <a:extLst>
              <a:ext uri="{FF2B5EF4-FFF2-40B4-BE49-F238E27FC236}">
                <a16:creationId xmlns:a16="http://schemas.microsoft.com/office/drawing/2014/main" id="{F6C08A65-49A5-1410-87A5-4DA0630917C0}"/>
              </a:ext>
            </a:extLst>
          </p:cNvPr>
          <p:cNvSpPr/>
          <p:nvPr/>
        </p:nvSpPr>
        <p:spPr>
          <a:xfrm>
            <a:off x="3486673" y="3358057"/>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Oval 53">
            <a:extLst>
              <a:ext uri="{FF2B5EF4-FFF2-40B4-BE49-F238E27FC236}">
                <a16:creationId xmlns:a16="http://schemas.microsoft.com/office/drawing/2014/main" id="{9A188091-E02C-29E5-92B6-05FB750D63DF}"/>
              </a:ext>
            </a:extLst>
          </p:cNvPr>
          <p:cNvSpPr/>
          <p:nvPr/>
        </p:nvSpPr>
        <p:spPr>
          <a:xfrm>
            <a:off x="3486673" y="3687149"/>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Oval 54">
            <a:extLst>
              <a:ext uri="{FF2B5EF4-FFF2-40B4-BE49-F238E27FC236}">
                <a16:creationId xmlns:a16="http://schemas.microsoft.com/office/drawing/2014/main" id="{83E1E8E5-D81F-A7FE-D901-1F1BBCCFEF2D}"/>
              </a:ext>
            </a:extLst>
          </p:cNvPr>
          <p:cNvSpPr/>
          <p:nvPr/>
        </p:nvSpPr>
        <p:spPr>
          <a:xfrm>
            <a:off x="3486673" y="4374461"/>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Oval 55">
            <a:extLst>
              <a:ext uri="{FF2B5EF4-FFF2-40B4-BE49-F238E27FC236}">
                <a16:creationId xmlns:a16="http://schemas.microsoft.com/office/drawing/2014/main" id="{3CD9F2EC-C4DD-CFFE-21F3-6D1F6A014E2F}"/>
              </a:ext>
            </a:extLst>
          </p:cNvPr>
          <p:cNvSpPr/>
          <p:nvPr/>
        </p:nvSpPr>
        <p:spPr>
          <a:xfrm>
            <a:off x="3215779" y="2341653"/>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Oval 56">
            <a:extLst>
              <a:ext uri="{FF2B5EF4-FFF2-40B4-BE49-F238E27FC236}">
                <a16:creationId xmlns:a16="http://schemas.microsoft.com/office/drawing/2014/main" id="{CA34133F-DF6D-A013-FB19-651600D1255A}"/>
              </a:ext>
            </a:extLst>
          </p:cNvPr>
          <p:cNvSpPr/>
          <p:nvPr/>
        </p:nvSpPr>
        <p:spPr>
          <a:xfrm>
            <a:off x="3215779" y="4703553"/>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Oval 57">
            <a:extLst>
              <a:ext uri="{FF2B5EF4-FFF2-40B4-BE49-F238E27FC236}">
                <a16:creationId xmlns:a16="http://schemas.microsoft.com/office/drawing/2014/main" id="{A1176B39-7E3C-1AC3-1E82-2C49C768E1A3}"/>
              </a:ext>
            </a:extLst>
          </p:cNvPr>
          <p:cNvSpPr/>
          <p:nvPr/>
        </p:nvSpPr>
        <p:spPr>
          <a:xfrm>
            <a:off x="3215779" y="2670745"/>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59" name="Oval 58">
            <a:extLst>
              <a:ext uri="{FF2B5EF4-FFF2-40B4-BE49-F238E27FC236}">
                <a16:creationId xmlns:a16="http://schemas.microsoft.com/office/drawing/2014/main" id="{9B99CA78-DCC3-C23E-59C2-6838C366A72F}"/>
              </a:ext>
            </a:extLst>
          </p:cNvPr>
          <p:cNvSpPr/>
          <p:nvPr/>
        </p:nvSpPr>
        <p:spPr>
          <a:xfrm>
            <a:off x="3215779" y="3358057"/>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Oval 59">
            <a:extLst>
              <a:ext uri="{FF2B5EF4-FFF2-40B4-BE49-F238E27FC236}">
                <a16:creationId xmlns:a16="http://schemas.microsoft.com/office/drawing/2014/main" id="{9C312E6D-7D96-9AE7-DCAF-E8B9CC076A59}"/>
              </a:ext>
            </a:extLst>
          </p:cNvPr>
          <p:cNvSpPr/>
          <p:nvPr/>
        </p:nvSpPr>
        <p:spPr>
          <a:xfrm>
            <a:off x="3215779" y="3687149"/>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Oval 60">
            <a:extLst>
              <a:ext uri="{FF2B5EF4-FFF2-40B4-BE49-F238E27FC236}">
                <a16:creationId xmlns:a16="http://schemas.microsoft.com/office/drawing/2014/main" id="{AC55EF04-39D8-4630-2571-C72F995D88E7}"/>
              </a:ext>
            </a:extLst>
          </p:cNvPr>
          <p:cNvSpPr/>
          <p:nvPr/>
        </p:nvSpPr>
        <p:spPr>
          <a:xfrm>
            <a:off x="3215779" y="4374461"/>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Oval 61">
            <a:extLst>
              <a:ext uri="{FF2B5EF4-FFF2-40B4-BE49-F238E27FC236}">
                <a16:creationId xmlns:a16="http://schemas.microsoft.com/office/drawing/2014/main" id="{E982E78B-C2C3-F260-67C0-CB99B13D0C8E}"/>
              </a:ext>
            </a:extLst>
          </p:cNvPr>
          <p:cNvSpPr/>
          <p:nvPr/>
        </p:nvSpPr>
        <p:spPr>
          <a:xfrm>
            <a:off x="4299357" y="2341653"/>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Oval 62">
            <a:extLst>
              <a:ext uri="{FF2B5EF4-FFF2-40B4-BE49-F238E27FC236}">
                <a16:creationId xmlns:a16="http://schemas.microsoft.com/office/drawing/2014/main" id="{EFBB5340-F202-298A-E045-206B1F4861C5}"/>
              </a:ext>
            </a:extLst>
          </p:cNvPr>
          <p:cNvSpPr/>
          <p:nvPr/>
        </p:nvSpPr>
        <p:spPr>
          <a:xfrm>
            <a:off x="4299357" y="4703553"/>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64" name="Oval 63">
            <a:extLst>
              <a:ext uri="{FF2B5EF4-FFF2-40B4-BE49-F238E27FC236}">
                <a16:creationId xmlns:a16="http://schemas.microsoft.com/office/drawing/2014/main" id="{E304715C-736B-494E-AF5D-E897FA491DB5}"/>
              </a:ext>
            </a:extLst>
          </p:cNvPr>
          <p:cNvSpPr/>
          <p:nvPr/>
        </p:nvSpPr>
        <p:spPr>
          <a:xfrm>
            <a:off x="4299357" y="2670745"/>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65" name="Oval 64">
            <a:extLst>
              <a:ext uri="{FF2B5EF4-FFF2-40B4-BE49-F238E27FC236}">
                <a16:creationId xmlns:a16="http://schemas.microsoft.com/office/drawing/2014/main" id="{AE240978-D8B6-18EA-B03D-E74B68D5A1B9}"/>
              </a:ext>
            </a:extLst>
          </p:cNvPr>
          <p:cNvSpPr/>
          <p:nvPr/>
        </p:nvSpPr>
        <p:spPr>
          <a:xfrm>
            <a:off x="4299357" y="3358057"/>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66" name="Oval 65">
            <a:extLst>
              <a:ext uri="{FF2B5EF4-FFF2-40B4-BE49-F238E27FC236}">
                <a16:creationId xmlns:a16="http://schemas.microsoft.com/office/drawing/2014/main" id="{A413355F-ED18-59F4-D6D9-BAA8F720494D}"/>
              </a:ext>
            </a:extLst>
          </p:cNvPr>
          <p:cNvSpPr/>
          <p:nvPr/>
        </p:nvSpPr>
        <p:spPr>
          <a:xfrm>
            <a:off x="4299357" y="3687149"/>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67" name="Oval 66">
            <a:extLst>
              <a:ext uri="{FF2B5EF4-FFF2-40B4-BE49-F238E27FC236}">
                <a16:creationId xmlns:a16="http://schemas.microsoft.com/office/drawing/2014/main" id="{02E8F1C5-3964-9592-D7E3-832E3FFADE03}"/>
              </a:ext>
            </a:extLst>
          </p:cNvPr>
          <p:cNvSpPr/>
          <p:nvPr/>
        </p:nvSpPr>
        <p:spPr>
          <a:xfrm>
            <a:off x="4299357" y="4374461"/>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68" name="Oval 67">
            <a:extLst>
              <a:ext uri="{FF2B5EF4-FFF2-40B4-BE49-F238E27FC236}">
                <a16:creationId xmlns:a16="http://schemas.microsoft.com/office/drawing/2014/main" id="{E003A9B6-C7C4-43AE-C1B1-375461E94313}"/>
              </a:ext>
            </a:extLst>
          </p:cNvPr>
          <p:cNvSpPr/>
          <p:nvPr/>
        </p:nvSpPr>
        <p:spPr>
          <a:xfrm>
            <a:off x="4028462" y="2341653"/>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69" name="Oval 68">
            <a:extLst>
              <a:ext uri="{FF2B5EF4-FFF2-40B4-BE49-F238E27FC236}">
                <a16:creationId xmlns:a16="http://schemas.microsoft.com/office/drawing/2014/main" id="{B8887E57-B737-E0E1-0111-DA78ECBA2F37}"/>
              </a:ext>
            </a:extLst>
          </p:cNvPr>
          <p:cNvSpPr/>
          <p:nvPr/>
        </p:nvSpPr>
        <p:spPr>
          <a:xfrm>
            <a:off x="4028462" y="4703553"/>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Oval 69">
            <a:extLst>
              <a:ext uri="{FF2B5EF4-FFF2-40B4-BE49-F238E27FC236}">
                <a16:creationId xmlns:a16="http://schemas.microsoft.com/office/drawing/2014/main" id="{04A9E7E8-FD38-DF05-3ADB-70AE6B85865E}"/>
              </a:ext>
            </a:extLst>
          </p:cNvPr>
          <p:cNvSpPr/>
          <p:nvPr/>
        </p:nvSpPr>
        <p:spPr>
          <a:xfrm>
            <a:off x="4028462" y="2670745"/>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Oval 70">
            <a:extLst>
              <a:ext uri="{FF2B5EF4-FFF2-40B4-BE49-F238E27FC236}">
                <a16:creationId xmlns:a16="http://schemas.microsoft.com/office/drawing/2014/main" id="{FD48768E-187A-1D04-7DE0-FCB175C39E88}"/>
              </a:ext>
            </a:extLst>
          </p:cNvPr>
          <p:cNvSpPr/>
          <p:nvPr/>
        </p:nvSpPr>
        <p:spPr>
          <a:xfrm>
            <a:off x="4028462" y="3358057"/>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Oval 71">
            <a:extLst>
              <a:ext uri="{FF2B5EF4-FFF2-40B4-BE49-F238E27FC236}">
                <a16:creationId xmlns:a16="http://schemas.microsoft.com/office/drawing/2014/main" id="{83936B13-B26C-F337-9151-630FC1413778}"/>
              </a:ext>
            </a:extLst>
          </p:cNvPr>
          <p:cNvSpPr/>
          <p:nvPr/>
        </p:nvSpPr>
        <p:spPr>
          <a:xfrm>
            <a:off x="4028462" y="3687149"/>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Oval 72">
            <a:extLst>
              <a:ext uri="{FF2B5EF4-FFF2-40B4-BE49-F238E27FC236}">
                <a16:creationId xmlns:a16="http://schemas.microsoft.com/office/drawing/2014/main" id="{B081E039-05DD-A255-E5E2-00D360E09E01}"/>
              </a:ext>
            </a:extLst>
          </p:cNvPr>
          <p:cNvSpPr/>
          <p:nvPr/>
        </p:nvSpPr>
        <p:spPr>
          <a:xfrm>
            <a:off x="4028462" y="4374461"/>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Oval 73">
            <a:extLst>
              <a:ext uri="{FF2B5EF4-FFF2-40B4-BE49-F238E27FC236}">
                <a16:creationId xmlns:a16="http://schemas.microsoft.com/office/drawing/2014/main" id="{E42FA797-2A92-8DEF-8C86-CDE6542B3C9D}"/>
              </a:ext>
            </a:extLst>
          </p:cNvPr>
          <p:cNvSpPr/>
          <p:nvPr/>
        </p:nvSpPr>
        <p:spPr>
          <a:xfrm>
            <a:off x="3757568" y="2341653"/>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Oval 74">
            <a:extLst>
              <a:ext uri="{FF2B5EF4-FFF2-40B4-BE49-F238E27FC236}">
                <a16:creationId xmlns:a16="http://schemas.microsoft.com/office/drawing/2014/main" id="{41630A06-B5C6-CC9C-BAB8-C2CC44132345}"/>
              </a:ext>
            </a:extLst>
          </p:cNvPr>
          <p:cNvSpPr/>
          <p:nvPr/>
        </p:nvSpPr>
        <p:spPr>
          <a:xfrm>
            <a:off x="3757568" y="4703553"/>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Oval 75">
            <a:extLst>
              <a:ext uri="{FF2B5EF4-FFF2-40B4-BE49-F238E27FC236}">
                <a16:creationId xmlns:a16="http://schemas.microsoft.com/office/drawing/2014/main" id="{7675B216-1BCA-1510-2D52-2CAA67F53EB3}"/>
              </a:ext>
            </a:extLst>
          </p:cNvPr>
          <p:cNvSpPr/>
          <p:nvPr/>
        </p:nvSpPr>
        <p:spPr>
          <a:xfrm>
            <a:off x="3757568" y="2670745"/>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Oval 76">
            <a:extLst>
              <a:ext uri="{FF2B5EF4-FFF2-40B4-BE49-F238E27FC236}">
                <a16:creationId xmlns:a16="http://schemas.microsoft.com/office/drawing/2014/main" id="{0BA2D7B9-FE90-9756-0264-70B463EE8193}"/>
              </a:ext>
            </a:extLst>
          </p:cNvPr>
          <p:cNvSpPr/>
          <p:nvPr/>
        </p:nvSpPr>
        <p:spPr>
          <a:xfrm>
            <a:off x="3757568" y="3358057"/>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Oval 77">
            <a:extLst>
              <a:ext uri="{FF2B5EF4-FFF2-40B4-BE49-F238E27FC236}">
                <a16:creationId xmlns:a16="http://schemas.microsoft.com/office/drawing/2014/main" id="{03D02B96-6714-0FE7-E397-22A86D1FBE7E}"/>
              </a:ext>
            </a:extLst>
          </p:cNvPr>
          <p:cNvSpPr/>
          <p:nvPr/>
        </p:nvSpPr>
        <p:spPr>
          <a:xfrm>
            <a:off x="3757568" y="3687149"/>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79" name="Oval 78">
            <a:extLst>
              <a:ext uri="{FF2B5EF4-FFF2-40B4-BE49-F238E27FC236}">
                <a16:creationId xmlns:a16="http://schemas.microsoft.com/office/drawing/2014/main" id="{32DDD263-1E05-62EE-0743-952DFFB1C899}"/>
              </a:ext>
            </a:extLst>
          </p:cNvPr>
          <p:cNvSpPr/>
          <p:nvPr/>
        </p:nvSpPr>
        <p:spPr>
          <a:xfrm>
            <a:off x="3757568" y="4374461"/>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5794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B240AEA-64EE-EF49-C57E-D398E15D1210}"/>
              </a:ext>
            </a:extLst>
          </p:cNvPr>
          <p:cNvPicPr>
            <a:picLocks noChangeAspect="1"/>
          </p:cNvPicPr>
          <p:nvPr/>
        </p:nvPicPr>
        <p:blipFill>
          <a:blip r:embed="rId3"/>
          <a:stretch>
            <a:fillRect/>
          </a:stretch>
        </p:blipFill>
        <p:spPr>
          <a:xfrm>
            <a:off x="6150756" y="2425258"/>
            <a:ext cx="5950813" cy="3347332"/>
          </a:xfrm>
          <a:prstGeom prst="rect">
            <a:avLst/>
          </a:prstGeom>
          <a:ln>
            <a:solidFill>
              <a:schemeClr val="tx1"/>
            </a:solidFill>
          </a:ln>
        </p:spPr>
      </p:pic>
      <p:pic>
        <p:nvPicPr>
          <p:cNvPr id="4" name="Picture 3">
            <a:extLst>
              <a:ext uri="{FF2B5EF4-FFF2-40B4-BE49-F238E27FC236}">
                <a16:creationId xmlns:a16="http://schemas.microsoft.com/office/drawing/2014/main" id="{AF0D44C2-5EBA-D881-B388-467F479426D8}"/>
              </a:ext>
            </a:extLst>
          </p:cNvPr>
          <p:cNvPicPr>
            <a:picLocks noChangeAspect="1"/>
          </p:cNvPicPr>
          <p:nvPr/>
        </p:nvPicPr>
        <p:blipFill>
          <a:blip r:embed="rId4"/>
          <a:stretch>
            <a:fillRect/>
          </a:stretch>
        </p:blipFill>
        <p:spPr>
          <a:xfrm>
            <a:off x="90431" y="2337625"/>
            <a:ext cx="5961319" cy="3522597"/>
          </a:xfrm>
          <a:prstGeom prst="rect">
            <a:avLst/>
          </a:prstGeom>
        </p:spPr>
      </p:pic>
      <p:sp>
        <p:nvSpPr>
          <p:cNvPr id="2" name="Title 1">
            <a:extLst>
              <a:ext uri="{FF2B5EF4-FFF2-40B4-BE49-F238E27FC236}">
                <a16:creationId xmlns:a16="http://schemas.microsoft.com/office/drawing/2014/main" id="{231023E3-8C94-1125-DC68-532AAB664735}"/>
              </a:ext>
            </a:extLst>
          </p:cNvPr>
          <p:cNvSpPr>
            <a:spLocks noGrp="1"/>
          </p:cNvSpPr>
          <p:nvPr>
            <p:ph type="title"/>
          </p:nvPr>
        </p:nvSpPr>
        <p:spPr/>
        <p:txBody>
          <a:bodyPr/>
          <a:lstStyle/>
          <a:p>
            <a:r>
              <a:rPr lang="fr-FR" dirty="0"/>
              <a:t>PowerPoint</a:t>
            </a:r>
          </a:p>
        </p:txBody>
      </p:sp>
      <p:sp>
        <p:nvSpPr>
          <p:cNvPr id="10" name="Arrow: Down 9">
            <a:extLst>
              <a:ext uri="{FF2B5EF4-FFF2-40B4-BE49-F238E27FC236}">
                <a16:creationId xmlns:a16="http://schemas.microsoft.com/office/drawing/2014/main" id="{E03E0471-1014-BB58-691B-C4EB3DDC92A7}"/>
              </a:ext>
            </a:extLst>
          </p:cNvPr>
          <p:cNvSpPr/>
          <p:nvPr/>
        </p:nvSpPr>
        <p:spPr>
          <a:xfrm>
            <a:off x="5091898" y="5130143"/>
            <a:ext cx="355600" cy="6159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8" name="Arrow: Down 7">
            <a:extLst>
              <a:ext uri="{FF2B5EF4-FFF2-40B4-BE49-F238E27FC236}">
                <a16:creationId xmlns:a16="http://schemas.microsoft.com/office/drawing/2014/main" id="{B43B7AD8-BDDE-12C2-54B7-37062574B452}"/>
              </a:ext>
            </a:extLst>
          </p:cNvPr>
          <p:cNvSpPr/>
          <p:nvPr/>
        </p:nvSpPr>
        <p:spPr>
          <a:xfrm rot="16200000">
            <a:off x="5912948" y="3968750"/>
            <a:ext cx="355600" cy="6159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15B3A40B-8E30-7950-F7E9-EB6E03805E6C}"/>
              </a:ext>
            </a:extLst>
          </p:cNvPr>
          <p:cNvSpPr txBox="1"/>
          <p:nvPr/>
        </p:nvSpPr>
        <p:spPr>
          <a:xfrm>
            <a:off x="7113070" y="4085193"/>
            <a:ext cx="1751798"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rgbClr val="156082"/>
                </a:solidFill>
                <a:effectLst/>
                <a:uLnTx/>
                <a:uFillTx/>
              </a:rPr>
              <a:t>Cliquer droit</a:t>
            </a:r>
          </a:p>
        </p:txBody>
      </p:sp>
      <p:sp>
        <p:nvSpPr>
          <p:cNvPr id="13" name="TextBox 12">
            <a:extLst>
              <a:ext uri="{FF2B5EF4-FFF2-40B4-BE49-F238E27FC236}">
                <a16:creationId xmlns:a16="http://schemas.microsoft.com/office/drawing/2014/main" id="{BD16002B-DB0D-FEAB-F6AE-018EBC632A9E}"/>
              </a:ext>
            </a:extLst>
          </p:cNvPr>
          <p:cNvSpPr txBox="1"/>
          <p:nvPr/>
        </p:nvSpPr>
        <p:spPr>
          <a:xfrm>
            <a:off x="7113070" y="5189811"/>
            <a:ext cx="4015178"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rgbClr val="156082"/>
                </a:solidFill>
                <a:effectLst/>
                <a:uLnTx/>
                <a:uFillTx/>
              </a:rPr>
              <a:t>Sélectionner « Mode présentateur »</a:t>
            </a:r>
          </a:p>
        </p:txBody>
      </p:sp>
      <p:sp>
        <p:nvSpPr>
          <p:cNvPr id="14" name="Arrow: Down 13">
            <a:extLst>
              <a:ext uri="{FF2B5EF4-FFF2-40B4-BE49-F238E27FC236}">
                <a16:creationId xmlns:a16="http://schemas.microsoft.com/office/drawing/2014/main" id="{D1A9A2F6-AC80-DB84-E4C0-1CD002677DB1}"/>
              </a:ext>
            </a:extLst>
          </p:cNvPr>
          <p:cNvSpPr/>
          <p:nvPr/>
        </p:nvSpPr>
        <p:spPr>
          <a:xfrm>
            <a:off x="7597074" y="4514193"/>
            <a:ext cx="355600" cy="6159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250557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3" grpId="0"/>
      <p:bldP spid="13" grpId="0"/>
      <p:bldP spid="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7A454A78-5BA5-AB9B-44CC-9DCF850A0683}"/>
              </a:ext>
            </a:extLst>
          </p:cNvPr>
          <p:cNvSpPr>
            <a:spLocks noGrp="1"/>
          </p:cNvSpPr>
          <p:nvPr>
            <p:ph type="title"/>
          </p:nvPr>
        </p:nvSpPr>
        <p:spPr>
          <a:xfrm>
            <a:off x="1981200" y="1"/>
            <a:ext cx="8229600" cy="1468876"/>
          </a:xfrm>
        </p:spPr>
        <p:txBody>
          <a:bodyPr>
            <a:normAutofit/>
          </a:bodyPr>
          <a:lstStyle/>
          <a:p>
            <a:r>
              <a:rPr lang="fr-FR" sz="4000" dirty="0"/>
              <a:t>La loi de similitude</a:t>
            </a:r>
          </a:p>
        </p:txBody>
      </p:sp>
      <p:sp>
        <p:nvSpPr>
          <p:cNvPr id="7" name="Oval 6">
            <a:extLst>
              <a:ext uri="{FF2B5EF4-FFF2-40B4-BE49-F238E27FC236}">
                <a16:creationId xmlns:a16="http://schemas.microsoft.com/office/drawing/2014/main" id="{8E55DC16-96E9-4824-7043-09F535948E01}"/>
              </a:ext>
            </a:extLst>
          </p:cNvPr>
          <p:cNvSpPr/>
          <p:nvPr/>
        </p:nvSpPr>
        <p:spPr>
          <a:xfrm>
            <a:off x="2522989" y="2322596"/>
            <a:ext cx="180000" cy="180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7">
            <a:extLst>
              <a:ext uri="{FF2B5EF4-FFF2-40B4-BE49-F238E27FC236}">
                <a16:creationId xmlns:a16="http://schemas.microsoft.com/office/drawing/2014/main" id="{11D4C85F-AB29-7F71-310A-F186E4586167}"/>
              </a:ext>
            </a:extLst>
          </p:cNvPr>
          <p:cNvSpPr/>
          <p:nvPr/>
        </p:nvSpPr>
        <p:spPr>
          <a:xfrm>
            <a:off x="2522989" y="3855860"/>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id="{2E28F606-BB6E-D367-C167-082FF5BC8A67}"/>
              </a:ext>
            </a:extLst>
          </p:cNvPr>
          <p:cNvSpPr/>
          <p:nvPr/>
        </p:nvSpPr>
        <p:spPr>
          <a:xfrm>
            <a:off x="2522989" y="3339000"/>
            <a:ext cx="180000" cy="180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a:extLst>
              <a:ext uri="{FF2B5EF4-FFF2-40B4-BE49-F238E27FC236}">
                <a16:creationId xmlns:a16="http://schemas.microsoft.com/office/drawing/2014/main" id="{CA4485B0-D371-CD5B-4E98-7C89BAA33DA1}"/>
              </a:ext>
            </a:extLst>
          </p:cNvPr>
          <p:cNvSpPr/>
          <p:nvPr/>
        </p:nvSpPr>
        <p:spPr>
          <a:xfrm>
            <a:off x="2522989" y="2822140"/>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Oval 11">
            <a:extLst>
              <a:ext uri="{FF2B5EF4-FFF2-40B4-BE49-F238E27FC236}">
                <a16:creationId xmlns:a16="http://schemas.microsoft.com/office/drawing/2014/main" id="{A6D6EB44-9C97-B775-7D8A-450F33B77D57}"/>
              </a:ext>
            </a:extLst>
          </p:cNvPr>
          <p:cNvSpPr/>
          <p:nvPr/>
        </p:nvSpPr>
        <p:spPr>
          <a:xfrm>
            <a:off x="2522989" y="4355404"/>
            <a:ext cx="180000" cy="180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12">
            <a:extLst>
              <a:ext uri="{FF2B5EF4-FFF2-40B4-BE49-F238E27FC236}">
                <a16:creationId xmlns:a16="http://schemas.microsoft.com/office/drawing/2014/main" id="{799AB224-2FF1-9AA3-C16C-E84086F52105}"/>
              </a:ext>
            </a:extLst>
          </p:cNvPr>
          <p:cNvSpPr/>
          <p:nvPr/>
        </p:nvSpPr>
        <p:spPr>
          <a:xfrm>
            <a:off x="2522989" y="4854948"/>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13">
            <a:extLst>
              <a:ext uri="{FF2B5EF4-FFF2-40B4-BE49-F238E27FC236}">
                <a16:creationId xmlns:a16="http://schemas.microsoft.com/office/drawing/2014/main" id="{16768D57-F373-5357-CD51-264070D96DA5}"/>
              </a:ext>
            </a:extLst>
          </p:cNvPr>
          <p:cNvSpPr/>
          <p:nvPr/>
        </p:nvSpPr>
        <p:spPr>
          <a:xfrm>
            <a:off x="1981200" y="2322596"/>
            <a:ext cx="180000" cy="180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14">
            <a:extLst>
              <a:ext uri="{FF2B5EF4-FFF2-40B4-BE49-F238E27FC236}">
                <a16:creationId xmlns:a16="http://schemas.microsoft.com/office/drawing/2014/main" id="{3EE07EAA-D93D-28CB-0805-AAAA040926D7}"/>
              </a:ext>
            </a:extLst>
          </p:cNvPr>
          <p:cNvSpPr/>
          <p:nvPr/>
        </p:nvSpPr>
        <p:spPr>
          <a:xfrm>
            <a:off x="1981200" y="3855860"/>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a:extLst>
              <a:ext uri="{FF2B5EF4-FFF2-40B4-BE49-F238E27FC236}">
                <a16:creationId xmlns:a16="http://schemas.microsoft.com/office/drawing/2014/main" id="{2682A704-CA42-B5AE-C73F-15E70C8B8ADE}"/>
              </a:ext>
            </a:extLst>
          </p:cNvPr>
          <p:cNvSpPr/>
          <p:nvPr/>
        </p:nvSpPr>
        <p:spPr>
          <a:xfrm>
            <a:off x="1981200" y="3339000"/>
            <a:ext cx="180000" cy="180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Oval 16">
            <a:extLst>
              <a:ext uri="{FF2B5EF4-FFF2-40B4-BE49-F238E27FC236}">
                <a16:creationId xmlns:a16="http://schemas.microsoft.com/office/drawing/2014/main" id="{B8097A5E-66CB-07B9-91EA-536256A94AF4}"/>
              </a:ext>
            </a:extLst>
          </p:cNvPr>
          <p:cNvSpPr/>
          <p:nvPr/>
        </p:nvSpPr>
        <p:spPr>
          <a:xfrm>
            <a:off x="1981200" y="2822140"/>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Oval 17">
            <a:extLst>
              <a:ext uri="{FF2B5EF4-FFF2-40B4-BE49-F238E27FC236}">
                <a16:creationId xmlns:a16="http://schemas.microsoft.com/office/drawing/2014/main" id="{0BDF1D11-4FB0-81DD-8A98-9072CA4CE3BB}"/>
              </a:ext>
            </a:extLst>
          </p:cNvPr>
          <p:cNvSpPr/>
          <p:nvPr/>
        </p:nvSpPr>
        <p:spPr>
          <a:xfrm>
            <a:off x="1981200" y="4355404"/>
            <a:ext cx="180000" cy="180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a:extLst>
              <a:ext uri="{FF2B5EF4-FFF2-40B4-BE49-F238E27FC236}">
                <a16:creationId xmlns:a16="http://schemas.microsoft.com/office/drawing/2014/main" id="{55BCD2D2-9AA0-51EB-3D5A-4F7F680D6CF0}"/>
              </a:ext>
            </a:extLst>
          </p:cNvPr>
          <p:cNvSpPr/>
          <p:nvPr/>
        </p:nvSpPr>
        <p:spPr>
          <a:xfrm>
            <a:off x="1981200" y="4854948"/>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Oval 19">
            <a:extLst>
              <a:ext uri="{FF2B5EF4-FFF2-40B4-BE49-F238E27FC236}">
                <a16:creationId xmlns:a16="http://schemas.microsoft.com/office/drawing/2014/main" id="{2DB90030-81FE-11F4-388E-D0599BE5EB93}"/>
              </a:ext>
            </a:extLst>
          </p:cNvPr>
          <p:cNvSpPr/>
          <p:nvPr/>
        </p:nvSpPr>
        <p:spPr>
          <a:xfrm>
            <a:off x="3064778" y="2322596"/>
            <a:ext cx="180000" cy="180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Oval 20">
            <a:extLst>
              <a:ext uri="{FF2B5EF4-FFF2-40B4-BE49-F238E27FC236}">
                <a16:creationId xmlns:a16="http://schemas.microsoft.com/office/drawing/2014/main" id="{EB472708-0F98-505D-0CFD-2953B3ED1F70}"/>
              </a:ext>
            </a:extLst>
          </p:cNvPr>
          <p:cNvSpPr/>
          <p:nvPr/>
        </p:nvSpPr>
        <p:spPr>
          <a:xfrm>
            <a:off x="3064778" y="3855860"/>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Oval 21">
            <a:extLst>
              <a:ext uri="{FF2B5EF4-FFF2-40B4-BE49-F238E27FC236}">
                <a16:creationId xmlns:a16="http://schemas.microsoft.com/office/drawing/2014/main" id="{07D7CF8C-7D89-74C5-2F4A-4C1D74575FDB}"/>
              </a:ext>
            </a:extLst>
          </p:cNvPr>
          <p:cNvSpPr/>
          <p:nvPr/>
        </p:nvSpPr>
        <p:spPr>
          <a:xfrm>
            <a:off x="3064778" y="3339000"/>
            <a:ext cx="180000" cy="180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a:extLst>
              <a:ext uri="{FF2B5EF4-FFF2-40B4-BE49-F238E27FC236}">
                <a16:creationId xmlns:a16="http://schemas.microsoft.com/office/drawing/2014/main" id="{3CC32D03-F58C-E22D-E179-20274D31BD92}"/>
              </a:ext>
            </a:extLst>
          </p:cNvPr>
          <p:cNvSpPr/>
          <p:nvPr/>
        </p:nvSpPr>
        <p:spPr>
          <a:xfrm>
            <a:off x="3064778" y="2822140"/>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Oval 23">
            <a:extLst>
              <a:ext uri="{FF2B5EF4-FFF2-40B4-BE49-F238E27FC236}">
                <a16:creationId xmlns:a16="http://schemas.microsoft.com/office/drawing/2014/main" id="{1DB54869-ECAF-C7AF-92FC-645EE57AFCF1}"/>
              </a:ext>
            </a:extLst>
          </p:cNvPr>
          <p:cNvSpPr/>
          <p:nvPr/>
        </p:nvSpPr>
        <p:spPr>
          <a:xfrm>
            <a:off x="3064778" y="4355404"/>
            <a:ext cx="180000" cy="180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24">
            <a:extLst>
              <a:ext uri="{FF2B5EF4-FFF2-40B4-BE49-F238E27FC236}">
                <a16:creationId xmlns:a16="http://schemas.microsoft.com/office/drawing/2014/main" id="{77925E04-5185-A743-4DC5-78E335DAE0E0}"/>
              </a:ext>
            </a:extLst>
          </p:cNvPr>
          <p:cNvSpPr/>
          <p:nvPr/>
        </p:nvSpPr>
        <p:spPr>
          <a:xfrm>
            <a:off x="3064778" y="4854948"/>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Oval 25">
            <a:extLst>
              <a:ext uri="{FF2B5EF4-FFF2-40B4-BE49-F238E27FC236}">
                <a16:creationId xmlns:a16="http://schemas.microsoft.com/office/drawing/2014/main" id="{70BB1E03-D7AD-BCBE-B925-1D76C444B2E1}"/>
              </a:ext>
            </a:extLst>
          </p:cNvPr>
          <p:cNvSpPr/>
          <p:nvPr/>
        </p:nvSpPr>
        <p:spPr>
          <a:xfrm>
            <a:off x="4148356" y="2322596"/>
            <a:ext cx="180000" cy="180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Oval 26">
            <a:extLst>
              <a:ext uri="{FF2B5EF4-FFF2-40B4-BE49-F238E27FC236}">
                <a16:creationId xmlns:a16="http://schemas.microsoft.com/office/drawing/2014/main" id="{3E0F3E38-BDD6-E371-D4D0-DFBD16AF1B96}"/>
              </a:ext>
            </a:extLst>
          </p:cNvPr>
          <p:cNvSpPr/>
          <p:nvPr/>
        </p:nvSpPr>
        <p:spPr>
          <a:xfrm>
            <a:off x="4148356" y="3855860"/>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a:extLst>
              <a:ext uri="{FF2B5EF4-FFF2-40B4-BE49-F238E27FC236}">
                <a16:creationId xmlns:a16="http://schemas.microsoft.com/office/drawing/2014/main" id="{7A1DC9C5-056E-CC1E-0302-34FB617A8A2A}"/>
              </a:ext>
            </a:extLst>
          </p:cNvPr>
          <p:cNvSpPr/>
          <p:nvPr/>
        </p:nvSpPr>
        <p:spPr>
          <a:xfrm>
            <a:off x="4148356" y="3339000"/>
            <a:ext cx="180000" cy="180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a:extLst>
              <a:ext uri="{FF2B5EF4-FFF2-40B4-BE49-F238E27FC236}">
                <a16:creationId xmlns:a16="http://schemas.microsoft.com/office/drawing/2014/main" id="{7145A960-CAF7-6EE2-7358-71A07077AE56}"/>
              </a:ext>
            </a:extLst>
          </p:cNvPr>
          <p:cNvSpPr/>
          <p:nvPr/>
        </p:nvSpPr>
        <p:spPr>
          <a:xfrm>
            <a:off x="4148356" y="2822140"/>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Oval 29">
            <a:extLst>
              <a:ext uri="{FF2B5EF4-FFF2-40B4-BE49-F238E27FC236}">
                <a16:creationId xmlns:a16="http://schemas.microsoft.com/office/drawing/2014/main" id="{9CC3DA5C-03D7-E1F3-00C4-94D404C1E702}"/>
              </a:ext>
            </a:extLst>
          </p:cNvPr>
          <p:cNvSpPr/>
          <p:nvPr/>
        </p:nvSpPr>
        <p:spPr>
          <a:xfrm>
            <a:off x="4148356" y="4355404"/>
            <a:ext cx="180000" cy="180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Oval 30">
            <a:extLst>
              <a:ext uri="{FF2B5EF4-FFF2-40B4-BE49-F238E27FC236}">
                <a16:creationId xmlns:a16="http://schemas.microsoft.com/office/drawing/2014/main" id="{9B7BFA36-DBE1-5ED6-91DF-63FBA3D925A8}"/>
              </a:ext>
            </a:extLst>
          </p:cNvPr>
          <p:cNvSpPr/>
          <p:nvPr/>
        </p:nvSpPr>
        <p:spPr>
          <a:xfrm>
            <a:off x="4148356" y="4854948"/>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Oval 31">
            <a:extLst>
              <a:ext uri="{FF2B5EF4-FFF2-40B4-BE49-F238E27FC236}">
                <a16:creationId xmlns:a16="http://schemas.microsoft.com/office/drawing/2014/main" id="{6FDA4D1E-F247-4E4D-9037-6F8A8DC04BFB}"/>
              </a:ext>
            </a:extLst>
          </p:cNvPr>
          <p:cNvSpPr/>
          <p:nvPr/>
        </p:nvSpPr>
        <p:spPr>
          <a:xfrm>
            <a:off x="4690145" y="2322596"/>
            <a:ext cx="180000" cy="180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Oval 32">
            <a:extLst>
              <a:ext uri="{FF2B5EF4-FFF2-40B4-BE49-F238E27FC236}">
                <a16:creationId xmlns:a16="http://schemas.microsoft.com/office/drawing/2014/main" id="{49643DB0-45D2-8668-DF15-31DF0DB95C0B}"/>
              </a:ext>
            </a:extLst>
          </p:cNvPr>
          <p:cNvSpPr/>
          <p:nvPr/>
        </p:nvSpPr>
        <p:spPr>
          <a:xfrm>
            <a:off x="4690145" y="3855860"/>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Oval 33">
            <a:extLst>
              <a:ext uri="{FF2B5EF4-FFF2-40B4-BE49-F238E27FC236}">
                <a16:creationId xmlns:a16="http://schemas.microsoft.com/office/drawing/2014/main" id="{7ABAC3C0-73F2-7A6F-C5FA-980C8386D0B7}"/>
              </a:ext>
            </a:extLst>
          </p:cNvPr>
          <p:cNvSpPr/>
          <p:nvPr/>
        </p:nvSpPr>
        <p:spPr>
          <a:xfrm>
            <a:off x="4690145" y="3339000"/>
            <a:ext cx="180000" cy="180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Oval 34">
            <a:extLst>
              <a:ext uri="{FF2B5EF4-FFF2-40B4-BE49-F238E27FC236}">
                <a16:creationId xmlns:a16="http://schemas.microsoft.com/office/drawing/2014/main" id="{1F80857F-FCC7-9DD3-D36E-B8B7A9364DEC}"/>
              </a:ext>
            </a:extLst>
          </p:cNvPr>
          <p:cNvSpPr/>
          <p:nvPr/>
        </p:nvSpPr>
        <p:spPr>
          <a:xfrm>
            <a:off x="4690145" y="2822140"/>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Oval 35">
            <a:extLst>
              <a:ext uri="{FF2B5EF4-FFF2-40B4-BE49-F238E27FC236}">
                <a16:creationId xmlns:a16="http://schemas.microsoft.com/office/drawing/2014/main" id="{73788FBA-011F-D550-77C6-052E78BCD7EB}"/>
              </a:ext>
            </a:extLst>
          </p:cNvPr>
          <p:cNvSpPr/>
          <p:nvPr/>
        </p:nvSpPr>
        <p:spPr>
          <a:xfrm>
            <a:off x="4690145" y="4355404"/>
            <a:ext cx="180000" cy="180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Oval 36">
            <a:extLst>
              <a:ext uri="{FF2B5EF4-FFF2-40B4-BE49-F238E27FC236}">
                <a16:creationId xmlns:a16="http://schemas.microsoft.com/office/drawing/2014/main" id="{6A3180D6-0EB8-AA17-13A0-E44E1AAF7E11}"/>
              </a:ext>
            </a:extLst>
          </p:cNvPr>
          <p:cNvSpPr/>
          <p:nvPr/>
        </p:nvSpPr>
        <p:spPr>
          <a:xfrm>
            <a:off x="4690145" y="4854948"/>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Oval 37">
            <a:extLst>
              <a:ext uri="{FF2B5EF4-FFF2-40B4-BE49-F238E27FC236}">
                <a16:creationId xmlns:a16="http://schemas.microsoft.com/office/drawing/2014/main" id="{AE312808-30BE-45D5-5E97-C515D18E0913}"/>
              </a:ext>
            </a:extLst>
          </p:cNvPr>
          <p:cNvSpPr/>
          <p:nvPr/>
        </p:nvSpPr>
        <p:spPr>
          <a:xfrm>
            <a:off x="3606567" y="2322596"/>
            <a:ext cx="180000" cy="180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Oval 38">
            <a:extLst>
              <a:ext uri="{FF2B5EF4-FFF2-40B4-BE49-F238E27FC236}">
                <a16:creationId xmlns:a16="http://schemas.microsoft.com/office/drawing/2014/main" id="{80F409E1-438B-7A92-E712-5E1B8291437A}"/>
              </a:ext>
            </a:extLst>
          </p:cNvPr>
          <p:cNvSpPr/>
          <p:nvPr/>
        </p:nvSpPr>
        <p:spPr>
          <a:xfrm>
            <a:off x="3606567" y="3855860"/>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Oval 39">
            <a:extLst>
              <a:ext uri="{FF2B5EF4-FFF2-40B4-BE49-F238E27FC236}">
                <a16:creationId xmlns:a16="http://schemas.microsoft.com/office/drawing/2014/main" id="{0F328352-94A7-4DB5-40F9-19021B1958BE}"/>
              </a:ext>
            </a:extLst>
          </p:cNvPr>
          <p:cNvSpPr/>
          <p:nvPr/>
        </p:nvSpPr>
        <p:spPr>
          <a:xfrm>
            <a:off x="3606567" y="3339000"/>
            <a:ext cx="180000" cy="180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Oval 40">
            <a:extLst>
              <a:ext uri="{FF2B5EF4-FFF2-40B4-BE49-F238E27FC236}">
                <a16:creationId xmlns:a16="http://schemas.microsoft.com/office/drawing/2014/main" id="{A421FAFE-EE88-3F94-573C-885B65440319}"/>
              </a:ext>
            </a:extLst>
          </p:cNvPr>
          <p:cNvSpPr/>
          <p:nvPr/>
        </p:nvSpPr>
        <p:spPr>
          <a:xfrm>
            <a:off x="3606567" y="2822140"/>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Oval 41">
            <a:extLst>
              <a:ext uri="{FF2B5EF4-FFF2-40B4-BE49-F238E27FC236}">
                <a16:creationId xmlns:a16="http://schemas.microsoft.com/office/drawing/2014/main" id="{35A988EA-48EC-841B-7524-9E3E5F313D8C}"/>
              </a:ext>
            </a:extLst>
          </p:cNvPr>
          <p:cNvSpPr/>
          <p:nvPr/>
        </p:nvSpPr>
        <p:spPr>
          <a:xfrm>
            <a:off x="3606567" y="4355404"/>
            <a:ext cx="180000" cy="180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Oval 42">
            <a:extLst>
              <a:ext uri="{FF2B5EF4-FFF2-40B4-BE49-F238E27FC236}">
                <a16:creationId xmlns:a16="http://schemas.microsoft.com/office/drawing/2014/main" id="{837A7D5A-A4F2-1F1F-5731-D4ED86F8E7E2}"/>
              </a:ext>
            </a:extLst>
          </p:cNvPr>
          <p:cNvSpPr/>
          <p:nvPr/>
        </p:nvSpPr>
        <p:spPr>
          <a:xfrm>
            <a:off x="3606567" y="4854948"/>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Oval 43">
            <a:extLst>
              <a:ext uri="{FF2B5EF4-FFF2-40B4-BE49-F238E27FC236}">
                <a16:creationId xmlns:a16="http://schemas.microsoft.com/office/drawing/2014/main" id="{A10C20C5-BAC6-F94B-C8AF-3BA403F8EDBF}"/>
              </a:ext>
            </a:extLst>
          </p:cNvPr>
          <p:cNvSpPr/>
          <p:nvPr/>
        </p:nvSpPr>
        <p:spPr>
          <a:xfrm>
            <a:off x="7792673" y="2322596"/>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Oval 44">
            <a:extLst>
              <a:ext uri="{FF2B5EF4-FFF2-40B4-BE49-F238E27FC236}">
                <a16:creationId xmlns:a16="http://schemas.microsoft.com/office/drawing/2014/main" id="{ADFD3CA9-92EC-EE5F-B70D-9F25091DCFB8}"/>
              </a:ext>
            </a:extLst>
          </p:cNvPr>
          <p:cNvSpPr/>
          <p:nvPr/>
        </p:nvSpPr>
        <p:spPr>
          <a:xfrm>
            <a:off x="7792673" y="3855860"/>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Oval 45">
            <a:extLst>
              <a:ext uri="{FF2B5EF4-FFF2-40B4-BE49-F238E27FC236}">
                <a16:creationId xmlns:a16="http://schemas.microsoft.com/office/drawing/2014/main" id="{48332507-A1B5-E24F-5B20-FE6755A1B96B}"/>
              </a:ext>
            </a:extLst>
          </p:cNvPr>
          <p:cNvSpPr/>
          <p:nvPr/>
        </p:nvSpPr>
        <p:spPr>
          <a:xfrm>
            <a:off x="7792673" y="3339000"/>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Oval 46">
            <a:extLst>
              <a:ext uri="{FF2B5EF4-FFF2-40B4-BE49-F238E27FC236}">
                <a16:creationId xmlns:a16="http://schemas.microsoft.com/office/drawing/2014/main" id="{E9D4DD64-B11A-E16D-89B1-308D708FB553}"/>
              </a:ext>
            </a:extLst>
          </p:cNvPr>
          <p:cNvSpPr/>
          <p:nvPr/>
        </p:nvSpPr>
        <p:spPr>
          <a:xfrm>
            <a:off x="7792673" y="2822140"/>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Oval 47">
            <a:extLst>
              <a:ext uri="{FF2B5EF4-FFF2-40B4-BE49-F238E27FC236}">
                <a16:creationId xmlns:a16="http://schemas.microsoft.com/office/drawing/2014/main" id="{9D4E474A-B0A3-5FB8-17F2-B689459E4268}"/>
              </a:ext>
            </a:extLst>
          </p:cNvPr>
          <p:cNvSpPr/>
          <p:nvPr/>
        </p:nvSpPr>
        <p:spPr>
          <a:xfrm>
            <a:off x="7792673" y="4355404"/>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Oval 48">
            <a:extLst>
              <a:ext uri="{FF2B5EF4-FFF2-40B4-BE49-F238E27FC236}">
                <a16:creationId xmlns:a16="http://schemas.microsoft.com/office/drawing/2014/main" id="{1CCF9325-40E0-16A2-0EBF-2C28B20EECAD}"/>
              </a:ext>
            </a:extLst>
          </p:cNvPr>
          <p:cNvSpPr/>
          <p:nvPr/>
        </p:nvSpPr>
        <p:spPr>
          <a:xfrm>
            <a:off x="7792673" y="4854948"/>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Oval 49">
            <a:extLst>
              <a:ext uri="{FF2B5EF4-FFF2-40B4-BE49-F238E27FC236}">
                <a16:creationId xmlns:a16="http://schemas.microsoft.com/office/drawing/2014/main" id="{EA9B1CC0-4DA3-3CB4-1B31-BD6F532F9006}"/>
              </a:ext>
            </a:extLst>
          </p:cNvPr>
          <p:cNvSpPr/>
          <p:nvPr/>
        </p:nvSpPr>
        <p:spPr>
          <a:xfrm>
            <a:off x="7250884" y="2322596"/>
            <a:ext cx="180000" cy="180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Oval 50">
            <a:extLst>
              <a:ext uri="{FF2B5EF4-FFF2-40B4-BE49-F238E27FC236}">
                <a16:creationId xmlns:a16="http://schemas.microsoft.com/office/drawing/2014/main" id="{8242FFC8-249D-8926-8223-25061CD65B59}"/>
              </a:ext>
            </a:extLst>
          </p:cNvPr>
          <p:cNvSpPr/>
          <p:nvPr/>
        </p:nvSpPr>
        <p:spPr>
          <a:xfrm>
            <a:off x="7250884" y="3855860"/>
            <a:ext cx="180000" cy="180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Oval 51">
            <a:extLst>
              <a:ext uri="{FF2B5EF4-FFF2-40B4-BE49-F238E27FC236}">
                <a16:creationId xmlns:a16="http://schemas.microsoft.com/office/drawing/2014/main" id="{70A1C708-E5EE-B7AA-5C87-EFEE3DD04660}"/>
              </a:ext>
            </a:extLst>
          </p:cNvPr>
          <p:cNvSpPr/>
          <p:nvPr/>
        </p:nvSpPr>
        <p:spPr>
          <a:xfrm>
            <a:off x="7250884" y="3339000"/>
            <a:ext cx="180000" cy="180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Oval 52">
            <a:extLst>
              <a:ext uri="{FF2B5EF4-FFF2-40B4-BE49-F238E27FC236}">
                <a16:creationId xmlns:a16="http://schemas.microsoft.com/office/drawing/2014/main" id="{AD51DC7F-B85B-F74F-3348-90804BE08C15}"/>
              </a:ext>
            </a:extLst>
          </p:cNvPr>
          <p:cNvSpPr/>
          <p:nvPr/>
        </p:nvSpPr>
        <p:spPr>
          <a:xfrm>
            <a:off x="7250884" y="2822140"/>
            <a:ext cx="180000" cy="180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Oval 53">
            <a:extLst>
              <a:ext uri="{FF2B5EF4-FFF2-40B4-BE49-F238E27FC236}">
                <a16:creationId xmlns:a16="http://schemas.microsoft.com/office/drawing/2014/main" id="{4B995477-6CBB-7B1E-FF43-36A4E020FF27}"/>
              </a:ext>
            </a:extLst>
          </p:cNvPr>
          <p:cNvSpPr/>
          <p:nvPr/>
        </p:nvSpPr>
        <p:spPr>
          <a:xfrm>
            <a:off x="7250884" y="4355404"/>
            <a:ext cx="180000" cy="180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Oval 54">
            <a:extLst>
              <a:ext uri="{FF2B5EF4-FFF2-40B4-BE49-F238E27FC236}">
                <a16:creationId xmlns:a16="http://schemas.microsoft.com/office/drawing/2014/main" id="{CAE81BE1-4660-0C64-54CD-D22E9DEE7908}"/>
              </a:ext>
            </a:extLst>
          </p:cNvPr>
          <p:cNvSpPr/>
          <p:nvPr/>
        </p:nvSpPr>
        <p:spPr>
          <a:xfrm>
            <a:off x="7250884" y="4854948"/>
            <a:ext cx="180000" cy="180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Oval 55">
            <a:extLst>
              <a:ext uri="{FF2B5EF4-FFF2-40B4-BE49-F238E27FC236}">
                <a16:creationId xmlns:a16="http://schemas.microsoft.com/office/drawing/2014/main" id="{ED93E1D8-C8D8-816D-23D4-250E063349E1}"/>
              </a:ext>
            </a:extLst>
          </p:cNvPr>
          <p:cNvSpPr/>
          <p:nvPr/>
        </p:nvSpPr>
        <p:spPr>
          <a:xfrm>
            <a:off x="8334462" y="2322596"/>
            <a:ext cx="180000" cy="180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Oval 56">
            <a:extLst>
              <a:ext uri="{FF2B5EF4-FFF2-40B4-BE49-F238E27FC236}">
                <a16:creationId xmlns:a16="http://schemas.microsoft.com/office/drawing/2014/main" id="{BBBAEBC2-3AE1-98E5-35C1-DEA2275E3009}"/>
              </a:ext>
            </a:extLst>
          </p:cNvPr>
          <p:cNvSpPr/>
          <p:nvPr/>
        </p:nvSpPr>
        <p:spPr>
          <a:xfrm>
            <a:off x="8334462" y="3855860"/>
            <a:ext cx="180000" cy="180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Oval 57">
            <a:extLst>
              <a:ext uri="{FF2B5EF4-FFF2-40B4-BE49-F238E27FC236}">
                <a16:creationId xmlns:a16="http://schemas.microsoft.com/office/drawing/2014/main" id="{3FCF2131-3503-AABA-0587-3F4E37BBA3A3}"/>
              </a:ext>
            </a:extLst>
          </p:cNvPr>
          <p:cNvSpPr/>
          <p:nvPr/>
        </p:nvSpPr>
        <p:spPr>
          <a:xfrm>
            <a:off x="8334462" y="3339000"/>
            <a:ext cx="180000" cy="180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59" name="Oval 58">
            <a:extLst>
              <a:ext uri="{FF2B5EF4-FFF2-40B4-BE49-F238E27FC236}">
                <a16:creationId xmlns:a16="http://schemas.microsoft.com/office/drawing/2014/main" id="{DDE9D7E7-F3EA-0417-7FC3-20A23E186C06}"/>
              </a:ext>
            </a:extLst>
          </p:cNvPr>
          <p:cNvSpPr/>
          <p:nvPr/>
        </p:nvSpPr>
        <p:spPr>
          <a:xfrm>
            <a:off x="8334462" y="2822140"/>
            <a:ext cx="180000" cy="180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Oval 59">
            <a:extLst>
              <a:ext uri="{FF2B5EF4-FFF2-40B4-BE49-F238E27FC236}">
                <a16:creationId xmlns:a16="http://schemas.microsoft.com/office/drawing/2014/main" id="{AF6088F0-9996-D84C-4355-FACED67EBFE3}"/>
              </a:ext>
            </a:extLst>
          </p:cNvPr>
          <p:cNvSpPr/>
          <p:nvPr/>
        </p:nvSpPr>
        <p:spPr>
          <a:xfrm>
            <a:off x="8334462" y="4355404"/>
            <a:ext cx="180000" cy="180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Oval 60">
            <a:extLst>
              <a:ext uri="{FF2B5EF4-FFF2-40B4-BE49-F238E27FC236}">
                <a16:creationId xmlns:a16="http://schemas.microsoft.com/office/drawing/2014/main" id="{CAFD4794-3270-5E34-FCA1-8CDB2D68A167}"/>
              </a:ext>
            </a:extLst>
          </p:cNvPr>
          <p:cNvSpPr/>
          <p:nvPr/>
        </p:nvSpPr>
        <p:spPr>
          <a:xfrm>
            <a:off x="8334462" y="4854948"/>
            <a:ext cx="180000" cy="180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Oval 61">
            <a:extLst>
              <a:ext uri="{FF2B5EF4-FFF2-40B4-BE49-F238E27FC236}">
                <a16:creationId xmlns:a16="http://schemas.microsoft.com/office/drawing/2014/main" id="{10437725-6011-F99B-EF05-3F9B1A6EC097}"/>
              </a:ext>
            </a:extLst>
          </p:cNvPr>
          <p:cNvSpPr/>
          <p:nvPr/>
        </p:nvSpPr>
        <p:spPr>
          <a:xfrm>
            <a:off x="9418040" y="2322596"/>
            <a:ext cx="180000" cy="180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Oval 62">
            <a:extLst>
              <a:ext uri="{FF2B5EF4-FFF2-40B4-BE49-F238E27FC236}">
                <a16:creationId xmlns:a16="http://schemas.microsoft.com/office/drawing/2014/main" id="{B5967731-B5D7-E2E3-C0DB-FD7440F1F408}"/>
              </a:ext>
            </a:extLst>
          </p:cNvPr>
          <p:cNvSpPr/>
          <p:nvPr/>
        </p:nvSpPr>
        <p:spPr>
          <a:xfrm>
            <a:off x="9418040" y="3855860"/>
            <a:ext cx="180000" cy="180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64" name="Oval 63">
            <a:extLst>
              <a:ext uri="{FF2B5EF4-FFF2-40B4-BE49-F238E27FC236}">
                <a16:creationId xmlns:a16="http://schemas.microsoft.com/office/drawing/2014/main" id="{C260F539-B5C3-3F6C-0C2F-4614CD7F7E06}"/>
              </a:ext>
            </a:extLst>
          </p:cNvPr>
          <p:cNvSpPr/>
          <p:nvPr/>
        </p:nvSpPr>
        <p:spPr>
          <a:xfrm>
            <a:off x="9418040" y="3339000"/>
            <a:ext cx="180000" cy="180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65" name="Oval 64">
            <a:extLst>
              <a:ext uri="{FF2B5EF4-FFF2-40B4-BE49-F238E27FC236}">
                <a16:creationId xmlns:a16="http://schemas.microsoft.com/office/drawing/2014/main" id="{243FF85B-952A-8798-0D57-048031545D03}"/>
              </a:ext>
            </a:extLst>
          </p:cNvPr>
          <p:cNvSpPr/>
          <p:nvPr/>
        </p:nvSpPr>
        <p:spPr>
          <a:xfrm>
            <a:off x="9418040" y="2822140"/>
            <a:ext cx="180000" cy="180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66" name="Oval 65">
            <a:extLst>
              <a:ext uri="{FF2B5EF4-FFF2-40B4-BE49-F238E27FC236}">
                <a16:creationId xmlns:a16="http://schemas.microsoft.com/office/drawing/2014/main" id="{C70A1CA8-BEE7-3A2B-6AA8-70EB3EB8FD10}"/>
              </a:ext>
            </a:extLst>
          </p:cNvPr>
          <p:cNvSpPr/>
          <p:nvPr/>
        </p:nvSpPr>
        <p:spPr>
          <a:xfrm>
            <a:off x="9418040" y="4355404"/>
            <a:ext cx="180000" cy="180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67" name="Oval 66">
            <a:extLst>
              <a:ext uri="{FF2B5EF4-FFF2-40B4-BE49-F238E27FC236}">
                <a16:creationId xmlns:a16="http://schemas.microsoft.com/office/drawing/2014/main" id="{832C7E86-3811-4229-B6DB-983BE4E8C283}"/>
              </a:ext>
            </a:extLst>
          </p:cNvPr>
          <p:cNvSpPr/>
          <p:nvPr/>
        </p:nvSpPr>
        <p:spPr>
          <a:xfrm>
            <a:off x="9418040" y="4854948"/>
            <a:ext cx="180000" cy="180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68" name="Oval 67">
            <a:extLst>
              <a:ext uri="{FF2B5EF4-FFF2-40B4-BE49-F238E27FC236}">
                <a16:creationId xmlns:a16="http://schemas.microsoft.com/office/drawing/2014/main" id="{647C7379-6146-862D-D450-CE0A0660CCCE}"/>
              </a:ext>
            </a:extLst>
          </p:cNvPr>
          <p:cNvSpPr/>
          <p:nvPr/>
        </p:nvSpPr>
        <p:spPr>
          <a:xfrm>
            <a:off x="9959829" y="2322596"/>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69" name="Oval 68">
            <a:extLst>
              <a:ext uri="{FF2B5EF4-FFF2-40B4-BE49-F238E27FC236}">
                <a16:creationId xmlns:a16="http://schemas.microsoft.com/office/drawing/2014/main" id="{436439AD-99F4-FF24-962A-6C8C3ED52521}"/>
              </a:ext>
            </a:extLst>
          </p:cNvPr>
          <p:cNvSpPr/>
          <p:nvPr/>
        </p:nvSpPr>
        <p:spPr>
          <a:xfrm>
            <a:off x="9959829" y="3855860"/>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Oval 69">
            <a:extLst>
              <a:ext uri="{FF2B5EF4-FFF2-40B4-BE49-F238E27FC236}">
                <a16:creationId xmlns:a16="http://schemas.microsoft.com/office/drawing/2014/main" id="{FE9349BD-4E9B-9A6C-D73B-310E9CDE9118}"/>
              </a:ext>
            </a:extLst>
          </p:cNvPr>
          <p:cNvSpPr/>
          <p:nvPr/>
        </p:nvSpPr>
        <p:spPr>
          <a:xfrm>
            <a:off x="9959829" y="3339000"/>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Oval 70">
            <a:extLst>
              <a:ext uri="{FF2B5EF4-FFF2-40B4-BE49-F238E27FC236}">
                <a16:creationId xmlns:a16="http://schemas.microsoft.com/office/drawing/2014/main" id="{860D6760-4C21-851A-38A0-27059E73BA5B}"/>
              </a:ext>
            </a:extLst>
          </p:cNvPr>
          <p:cNvSpPr/>
          <p:nvPr/>
        </p:nvSpPr>
        <p:spPr>
          <a:xfrm>
            <a:off x="9959829" y="2822140"/>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Oval 71">
            <a:extLst>
              <a:ext uri="{FF2B5EF4-FFF2-40B4-BE49-F238E27FC236}">
                <a16:creationId xmlns:a16="http://schemas.microsoft.com/office/drawing/2014/main" id="{14FA3427-4AA1-ECC3-1442-A3CB7D65230B}"/>
              </a:ext>
            </a:extLst>
          </p:cNvPr>
          <p:cNvSpPr/>
          <p:nvPr/>
        </p:nvSpPr>
        <p:spPr>
          <a:xfrm>
            <a:off x="9959829" y="4355404"/>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Oval 72">
            <a:extLst>
              <a:ext uri="{FF2B5EF4-FFF2-40B4-BE49-F238E27FC236}">
                <a16:creationId xmlns:a16="http://schemas.microsoft.com/office/drawing/2014/main" id="{45183045-EDD4-7635-E2BB-6C8EE5F0CBF7}"/>
              </a:ext>
            </a:extLst>
          </p:cNvPr>
          <p:cNvSpPr/>
          <p:nvPr/>
        </p:nvSpPr>
        <p:spPr>
          <a:xfrm>
            <a:off x="9959829" y="4854948"/>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Oval 73">
            <a:extLst>
              <a:ext uri="{FF2B5EF4-FFF2-40B4-BE49-F238E27FC236}">
                <a16:creationId xmlns:a16="http://schemas.microsoft.com/office/drawing/2014/main" id="{84358929-11C9-7DCB-DF99-0A21EF39A6A4}"/>
              </a:ext>
            </a:extLst>
          </p:cNvPr>
          <p:cNvSpPr/>
          <p:nvPr/>
        </p:nvSpPr>
        <p:spPr>
          <a:xfrm>
            <a:off x="8876251" y="2322596"/>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Oval 74">
            <a:extLst>
              <a:ext uri="{FF2B5EF4-FFF2-40B4-BE49-F238E27FC236}">
                <a16:creationId xmlns:a16="http://schemas.microsoft.com/office/drawing/2014/main" id="{BFBD7C58-E6CE-C600-BF61-7466444C9495}"/>
              </a:ext>
            </a:extLst>
          </p:cNvPr>
          <p:cNvSpPr/>
          <p:nvPr/>
        </p:nvSpPr>
        <p:spPr>
          <a:xfrm>
            <a:off x="8876251" y="3855860"/>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Oval 75">
            <a:extLst>
              <a:ext uri="{FF2B5EF4-FFF2-40B4-BE49-F238E27FC236}">
                <a16:creationId xmlns:a16="http://schemas.microsoft.com/office/drawing/2014/main" id="{D037B48A-CF40-0F34-DA79-E319D697AC37}"/>
              </a:ext>
            </a:extLst>
          </p:cNvPr>
          <p:cNvSpPr/>
          <p:nvPr/>
        </p:nvSpPr>
        <p:spPr>
          <a:xfrm>
            <a:off x="8876251" y="3339000"/>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Oval 76">
            <a:extLst>
              <a:ext uri="{FF2B5EF4-FFF2-40B4-BE49-F238E27FC236}">
                <a16:creationId xmlns:a16="http://schemas.microsoft.com/office/drawing/2014/main" id="{0BD39F2C-4D90-40A4-97D1-31F7F33B38F6}"/>
              </a:ext>
            </a:extLst>
          </p:cNvPr>
          <p:cNvSpPr/>
          <p:nvPr/>
        </p:nvSpPr>
        <p:spPr>
          <a:xfrm>
            <a:off x="8876251" y="2822140"/>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Oval 77">
            <a:extLst>
              <a:ext uri="{FF2B5EF4-FFF2-40B4-BE49-F238E27FC236}">
                <a16:creationId xmlns:a16="http://schemas.microsoft.com/office/drawing/2014/main" id="{BD10D97E-8F9E-E0B2-C7B2-12F9E6EEF9E0}"/>
              </a:ext>
            </a:extLst>
          </p:cNvPr>
          <p:cNvSpPr/>
          <p:nvPr/>
        </p:nvSpPr>
        <p:spPr>
          <a:xfrm>
            <a:off x="8876251" y="4355404"/>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79" name="Oval 78">
            <a:extLst>
              <a:ext uri="{FF2B5EF4-FFF2-40B4-BE49-F238E27FC236}">
                <a16:creationId xmlns:a16="http://schemas.microsoft.com/office/drawing/2014/main" id="{943DB0C7-3055-A9F9-7295-A5BF35C1BCAA}"/>
              </a:ext>
            </a:extLst>
          </p:cNvPr>
          <p:cNvSpPr/>
          <p:nvPr/>
        </p:nvSpPr>
        <p:spPr>
          <a:xfrm>
            <a:off x="8876251" y="4854948"/>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930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7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7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7A454A78-5BA5-AB9B-44CC-9DCF850A0683}"/>
              </a:ext>
            </a:extLst>
          </p:cNvPr>
          <p:cNvSpPr>
            <a:spLocks noGrp="1"/>
          </p:cNvSpPr>
          <p:nvPr>
            <p:ph type="title"/>
          </p:nvPr>
        </p:nvSpPr>
        <p:spPr>
          <a:xfrm>
            <a:off x="1981200" y="1"/>
            <a:ext cx="8229600" cy="1468876"/>
          </a:xfrm>
        </p:spPr>
        <p:txBody>
          <a:bodyPr>
            <a:normAutofit/>
          </a:bodyPr>
          <a:lstStyle/>
          <a:p>
            <a:r>
              <a:rPr lang="fr-FR" sz="4000" dirty="0"/>
              <a:t>La loi de clôture</a:t>
            </a:r>
          </a:p>
        </p:txBody>
      </p:sp>
      <p:pic>
        <p:nvPicPr>
          <p:cNvPr id="3" name="Picture 2" descr="A black and white image of a circle and square&#10;&#10;Description automatically generated">
            <a:extLst>
              <a:ext uri="{FF2B5EF4-FFF2-40B4-BE49-F238E27FC236}">
                <a16:creationId xmlns:a16="http://schemas.microsoft.com/office/drawing/2014/main" id="{3FD007D0-B1EA-4E2A-CEDA-5BDB29696B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619" y="1606778"/>
            <a:ext cx="6704762" cy="3644444"/>
          </a:xfrm>
          <a:prstGeom prst="rect">
            <a:avLst/>
          </a:prstGeom>
        </p:spPr>
      </p:pic>
    </p:spTree>
    <p:extLst>
      <p:ext uri="{BB962C8B-B14F-4D97-AF65-F5344CB8AC3E}">
        <p14:creationId xmlns:p14="http://schemas.microsoft.com/office/powerpoint/2010/main" val="33210899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7A454A78-5BA5-AB9B-44CC-9DCF850A0683}"/>
              </a:ext>
            </a:extLst>
          </p:cNvPr>
          <p:cNvSpPr>
            <a:spLocks noGrp="1"/>
          </p:cNvSpPr>
          <p:nvPr>
            <p:ph type="title"/>
          </p:nvPr>
        </p:nvSpPr>
        <p:spPr>
          <a:xfrm>
            <a:off x="1981200" y="1"/>
            <a:ext cx="8229600" cy="1468876"/>
          </a:xfrm>
        </p:spPr>
        <p:txBody>
          <a:bodyPr>
            <a:normAutofit/>
          </a:bodyPr>
          <a:lstStyle/>
          <a:p>
            <a:r>
              <a:rPr lang="fr-FR" sz="4000" dirty="0"/>
              <a:t>La loi de continuité</a:t>
            </a:r>
          </a:p>
        </p:txBody>
      </p:sp>
      <p:pic>
        <p:nvPicPr>
          <p:cNvPr id="5" name="Picture 4" descr="A pair of keys crossed&#10;&#10;Description automatically generated">
            <a:extLst>
              <a:ext uri="{FF2B5EF4-FFF2-40B4-BE49-F238E27FC236}">
                <a16:creationId xmlns:a16="http://schemas.microsoft.com/office/drawing/2014/main" id="{62D1A51B-8EE7-ED12-9AAE-8F06C0513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2560" y="2187946"/>
            <a:ext cx="3221132" cy="3001509"/>
          </a:xfrm>
          <a:prstGeom prst="rect">
            <a:avLst/>
          </a:prstGeom>
        </p:spPr>
      </p:pic>
      <p:sp>
        <p:nvSpPr>
          <p:cNvPr id="6" name="Oval 5">
            <a:extLst>
              <a:ext uri="{FF2B5EF4-FFF2-40B4-BE49-F238E27FC236}">
                <a16:creationId xmlns:a16="http://schemas.microsoft.com/office/drawing/2014/main" id="{0DBB788E-FC37-EE58-94A5-FC119AFCAD1C}"/>
              </a:ext>
            </a:extLst>
          </p:cNvPr>
          <p:cNvSpPr/>
          <p:nvPr/>
        </p:nvSpPr>
        <p:spPr>
          <a:xfrm>
            <a:off x="2660303" y="2039999"/>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Oval 6">
            <a:extLst>
              <a:ext uri="{FF2B5EF4-FFF2-40B4-BE49-F238E27FC236}">
                <a16:creationId xmlns:a16="http://schemas.microsoft.com/office/drawing/2014/main" id="{F5913938-753A-8464-3F08-9C9E9D49B7BA}"/>
              </a:ext>
            </a:extLst>
          </p:cNvPr>
          <p:cNvSpPr/>
          <p:nvPr/>
        </p:nvSpPr>
        <p:spPr>
          <a:xfrm>
            <a:off x="2963936" y="2665982"/>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7">
            <a:extLst>
              <a:ext uri="{FF2B5EF4-FFF2-40B4-BE49-F238E27FC236}">
                <a16:creationId xmlns:a16="http://schemas.microsoft.com/office/drawing/2014/main" id="{3C9A4F50-3255-73E2-F145-56BD4379C3C6}"/>
              </a:ext>
            </a:extLst>
          </p:cNvPr>
          <p:cNvSpPr/>
          <p:nvPr/>
        </p:nvSpPr>
        <p:spPr>
          <a:xfrm>
            <a:off x="3368043" y="3226919"/>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id="{59B47F2F-5DA1-523A-BB41-104C6BA6C854}"/>
              </a:ext>
            </a:extLst>
          </p:cNvPr>
          <p:cNvSpPr/>
          <p:nvPr/>
        </p:nvSpPr>
        <p:spPr>
          <a:xfrm>
            <a:off x="3568042" y="3508700"/>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a:extLst>
              <a:ext uri="{FF2B5EF4-FFF2-40B4-BE49-F238E27FC236}">
                <a16:creationId xmlns:a16="http://schemas.microsoft.com/office/drawing/2014/main" id="{2354D05D-5891-EB17-9DAD-F50A2532ECFD}"/>
              </a:ext>
            </a:extLst>
          </p:cNvPr>
          <p:cNvSpPr/>
          <p:nvPr/>
        </p:nvSpPr>
        <p:spPr>
          <a:xfrm>
            <a:off x="2770720" y="2361755"/>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a:extLst>
              <a:ext uri="{FF2B5EF4-FFF2-40B4-BE49-F238E27FC236}">
                <a16:creationId xmlns:a16="http://schemas.microsoft.com/office/drawing/2014/main" id="{2C9CE0B9-50C9-0980-C5DC-2B7CDB0BAB94}"/>
              </a:ext>
            </a:extLst>
          </p:cNvPr>
          <p:cNvSpPr/>
          <p:nvPr/>
        </p:nvSpPr>
        <p:spPr>
          <a:xfrm>
            <a:off x="3172514" y="2938251"/>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Oval 11">
            <a:extLst>
              <a:ext uri="{FF2B5EF4-FFF2-40B4-BE49-F238E27FC236}">
                <a16:creationId xmlns:a16="http://schemas.microsoft.com/office/drawing/2014/main" id="{17B2D571-C5E4-27E8-42FD-4953B77FA2F0}"/>
              </a:ext>
            </a:extLst>
          </p:cNvPr>
          <p:cNvSpPr/>
          <p:nvPr/>
        </p:nvSpPr>
        <p:spPr>
          <a:xfrm>
            <a:off x="3877003" y="4822245"/>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12">
            <a:extLst>
              <a:ext uri="{FF2B5EF4-FFF2-40B4-BE49-F238E27FC236}">
                <a16:creationId xmlns:a16="http://schemas.microsoft.com/office/drawing/2014/main" id="{96E83C0C-D445-A635-7DBE-2D3E37E96C54}"/>
              </a:ext>
            </a:extLst>
          </p:cNvPr>
          <p:cNvSpPr/>
          <p:nvPr/>
        </p:nvSpPr>
        <p:spPr>
          <a:xfrm>
            <a:off x="2660978" y="1706091"/>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13">
            <a:extLst>
              <a:ext uri="{FF2B5EF4-FFF2-40B4-BE49-F238E27FC236}">
                <a16:creationId xmlns:a16="http://schemas.microsoft.com/office/drawing/2014/main" id="{7028728A-5C39-D7F8-8638-FD933B1E2E3C}"/>
              </a:ext>
            </a:extLst>
          </p:cNvPr>
          <p:cNvSpPr/>
          <p:nvPr/>
        </p:nvSpPr>
        <p:spPr>
          <a:xfrm>
            <a:off x="3877003" y="4456846"/>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a:extLst>
              <a:ext uri="{FF2B5EF4-FFF2-40B4-BE49-F238E27FC236}">
                <a16:creationId xmlns:a16="http://schemas.microsoft.com/office/drawing/2014/main" id="{46667F21-3412-6676-142C-CB334ECE6631}"/>
              </a:ext>
            </a:extLst>
          </p:cNvPr>
          <p:cNvSpPr/>
          <p:nvPr/>
        </p:nvSpPr>
        <p:spPr>
          <a:xfrm>
            <a:off x="3719464" y="3817367"/>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Oval 16">
            <a:extLst>
              <a:ext uri="{FF2B5EF4-FFF2-40B4-BE49-F238E27FC236}">
                <a16:creationId xmlns:a16="http://schemas.microsoft.com/office/drawing/2014/main" id="{43A32E86-9ED6-51DD-8595-BA9DDFD0A259}"/>
              </a:ext>
            </a:extLst>
          </p:cNvPr>
          <p:cNvSpPr/>
          <p:nvPr/>
        </p:nvSpPr>
        <p:spPr>
          <a:xfrm>
            <a:off x="3823753" y="4126034"/>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Oval 17">
            <a:extLst>
              <a:ext uri="{FF2B5EF4-FFF2-40B4-BE49-F238E27FC236}">
                <a16:creationId xmlns:a16="http://schemas.microsoft.com/office/drawing/2014/main" id="{E911AB27-1D32-9D49-D4C4-03557787CD96}"/>
              </a:ext>
            </a:extLst>
          </p:cNvPr>
          <p:cNvSpPr/>
          <p:nvPr/>
        </p:nvSpPr>
        <p:spPr>
          <a:xfrm>
            <a:off x="4369055" y="2881122"/>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a:extLst>
              <a:ext uri="{FF2B5EF4-FFF2-40B4-BE49-F238E27FC236}">
                <a16:creationId xmlns:a16="http://schemas.microsoft.com/office/drawing/2014/main" id="{0F30220C-F72E-1D19-911B-1C1BC9DA249F}"/>
              </a:ext>
            </a:extLst>
          </p:cNvPr>
          <p:cNvSpPr/>
          <p:nvPr/>
        </p:nvSpPr>
        <p:spPr>
          <a:xfrm>
            <a:off x="3686639" y="3087888"/>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Oval 20">
            <a:extLst>
              <a:ext uri="{FF2B5EF4-FFF2-40B4-BE49-F238E27FC236}">
                <a16:creationId xmlns:a16="http://schemas.microsoft.com/office/drawing/2014/main" id="{D5747EAF-2E1F-E101-3BD8-8309234B3546}"/>
              </a:ext>
            </a:extLst>
          </p:cNvPr>
          <p:cNvSpPr/>
          <p:nvPr/>
        </p:nvSpPr>
        <p:spPr>
          <a:xfrm>
            <a:off x="2775483" y="3586055"/>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Oval 21">
            <a:extLst>
              <a:ext uri="{FF2B5EF4-FFF2-40B4-BE49-F238E27FC236}">
                <a16:creationId xmlns:a16="http://schemas.microsoft.com/office/drawing/2014/main" id="{2C8B4031-A911-4D5B-8FD1-4ABBEAA7A88C}"/>
              </a:ext>
            </a:extLst>
          </p:cNvPr>
          <p:cNvSpPr/>
          <p:nvPr/>
        </p:nvSpPr>
        <p:spPr>
          <a:xfrm>
            <a:off x="4005235" y="2971122"/>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a:extLst>
              <a:ext uri="{FF2B5EF4-FFF2-40B4-BE49-F238E27FC236}">
                <a16:creationId xmlns:a16="http://schemas.microsoft.com/office/drawing/2014/main" id="{AB8FD35F-267A-7AE5-A837-4174FDD649A7}"/>
              </a:ext>
            </a:extLst>
          </p:cNvPr>
          <p:cNvSpPr/>
          <p:nvPr/>
        </p:nvSpPr>
        <p:spPr>
          <a:xfrm>
            <a:off x="3071477" y="3406055"/>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Oval 23">
            <a:extLst>
              <a:ext uri="{FF2B5EF4-FFF2-40B4-BE49-F238E27FC236}">
                <a16:creationId xmlns:a16="http://schemas.microsoft.com/office/drawing/2014/main" id="{A7CAE530-9403-7C28-AC37-A4A48D542611}"/>
              </a:ext>
            </a:extLst>
          </p:cNvPr>
          <p:cNvSpPr/>
          <p:nvPr/>
        </p:nvSpPr>
        <p:spPr>
          <a:xfrm>
            <a:off x="5026025" y="2903392"/>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24">
            <a:extLst>
              <a:ext uri="{FF2B5EF4-FFF2-40B4-BE49-F238E27FC236}">
                <a16:creationId xmlns:a16="http://schemas.microsoft.com/office/drawing/2014/main" id="{1DB311F0-409C-437F-C675-D61565CEFD08}"/>
              </a:ext>
            </a:extLst>
          </p:cNvPr>
          <p:cNvSpPr/>
          <p:nvPr/>
        </p:nvSpPr>
        <p:spPr>
          <a:xfrm>
            <a:off x="4705586" y="2862651"/>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Oval 25">
            <a:extLst>
              <a:ext uri="{FF2B5EF4-FFF2-40B4-BE49-F238E27FC236}">
                <a16:creationId xmlns:a16="http://schemas.microsoft.com/office/drawing/2014/main" id="{D9B9B41F-5799-9D46-416E-6F18AB86077A}"/>
              </a:ext>
            </a:extLst>
          </p:cNvPr>
          <p:cNvSpPr/>
          <p:nvPr/>
        </p:nvSpPr>
        <p:spPr>
          <a:xfrm>
            <a:off x="1876197" y="3904784"/>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a:extLst>
              <a:ext uri="{FF2B5EF4-FFF2-40B4-BE49-F238E27FC236}">
                <a16:creationId xmlns:a16="http://schemas.microsoft.com/office/drawing/2014/main" id="{F111D7FB-9DCA-7A16-A730-D0B1754111F2}"/>
              </a:ext>
            </a:extLst>
          </p:cNvPr>
          <p:cNvSpPr/>
          <p:nvPr/>
        </p:nvSpPr>
        <p:spPr>
          <a:xfrm>
            <a:off x="2479489" y="3727367"/>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a:extLst>
              <a:ext uri="{FF2B5EF4-FFF2-40B4-BE49-F238E27FC236}">
                <a16:creationId xmlns:a16="http://schemas.microsoft.com/office/drawing/2014/main" id="{78736256-F623-2DFC-89F1-AB3417413519}"/>
              </a:ext>
            </a:extLst>
          </p:cNvPr>
          <p:cNvSpPr/>
          <p:nvPr/>
        </p:nvSpPr>
        <p:spPr>
          <a:xfrm>
            <a:off x="2183495" y="3818596"/>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Freeform: Shape 1">
            <a:extLst>
              <a:ext uri="{FF2B5EF4-FFF2-40B4-BE49-F238E27FC236}">
                <a16:creationId xmlns:a16="http://schemas.microsoft.com/office/drawing/2014/main" id="{29B1D068-724E-EE19-C856-F4FDE2BB2F4D}"/>
              </a:ext>
            </a:extLst>
          </p:cNvPr>
          <p:cNvSpPr/>
          <p:nvPr/>
        </p:nvSpPr>
        <p:spPr>
          <a:xfrm>
            <a:off x="2728924" y="1743992"/>
            <a:ext cx="1233888" cy="3232035"/>
          </a:xfrm>
          <a:custGeom>
            <a:avLst/>
            <a:gdLst>
              <a:gd name="connsiteX0" fmla="*/ 145192 w 1212697"/>
              <a:gd name="connsiteY0" fmla="*/ 0 h 3357133"/>
              <a:gd name="connsiteX1" fmla="*/ 78080 w 1212697"/>
              <a:gd name="connsiteY1" fmla="*/ 578840 h 3357133"/>
              <a:gd name="connsiteX2" fmla="*/ 1093148 w 1212697"/>
              <a:gd name="connsiteY2" fmla="*/ 2080470 h 3357133"/>
              <a:gd name="connsiteX3" fmla="*/ 1202204 w 1212697"/>
              <a:gd name="connsiteY3" fmla="*/ 3212984 h 3357133"/>
              <a:gd name="connsiteX4" fmla="*/ 1202204 w 1212697"/>
              <a:gd name="connsiteY4" fmla="*/ 3305262 h 3357133"/>
              <a:gd name="connsiteX0" fmla="*/ 127716 w 1223796"/>
              <a:gd name="connsiteY0" fmla="*/ 0 h 3371421"/>
              <a:gd name="connsiteX1" fmla="*/ 89179 w 1223796"/>
              <a:gd name="connsiteY1" fmla="*/ 593128 h 3371421"/>
              <a:gd name="connsiteX2" fmla="*/ 1104247 w 1223796"/>
              <a:gd name="connsiteY2" fmla="*/ 2094758 h 3371421"/>
              <a:gd name="connsiteX3" fmla="*/ 1213303 w 1223796"/>
              <a:gd name="connsiteY3" fmla="*/ 3227272 h 3371421"/>
              <a:gd name="connsiteX4" fmla="*/ 1213303 w 1223796"/>
              <a:gd name="connsiteY4" fmla="*/ 3319550 h 3371421"/>
              <a:gd name="connsiteX0" fmla="*/ 117683 w 1213763"/>
              <a:gd name="connsiteY0" fmla="*/ 0 h 3371421"/>
              <a:gd name="connsiteX1" fmla="*/ 79146 w 1213763"/>
              <a:gd name="connsiteY1" fmla="*/ 593128 h 3371421"/>
              <a:gd name="connsiteX2" fmla="*/ 1094214 w 1213763"/>
              <a:gd name="connsiteY2" fmla="*/ 2094758 h 3371421"/>
              <a:gd name="connsiteX3" fmla="*/ 1203270 w 1213763"/>
              <a:gd name="connsiteY3" fmla="*/ 3227272 h 3371421"/>
              <a:gd name="connsiteX4" fmla="*/ 1203270 w 1213763"/>
              <a:gd name="connsiteY4" fmla="*/ 3319550 h 3371421"/>
              <a:gd name="connsiteX0" fmla="*/ 114519 w 1210599"/>
              <a:gd name="connsiteY0" fmla="*/ 0 h 3371421"/>
              <a:gd name="connsiteX1" fmla="*/ 75982 w 1210599"/>
              <a:gd name="connsiteY1" fmla="*/ 593128 h 3371421"/>
              <a:gd name="connsiteX2" fmla="*/ 1048187 w 1210599"/>
              <a:gd name="connsiteY2" fmla="*/ 2123333 h 3371421"/>
              <a:gd name="connsiteX3" fmla="*/ 1200106 w 1210599"/>
              <a:gd name="connsiteY3" fmla="*/ 3227272 h 3371421"/>
              <a:gd name="connsiteX4" fmla="*/ 1200106 w 1210599"/>
              <a:gd name="connsiteY4" fmla="*/ 3319550 h 3371421"/>
              <a:gd name="connsiteX0" fmla="*/ 95561 w 1191641"/>
              <a:gd name="connsiteY0" fmla="*/ 0 h 3371421"/>
              <a:gd name="connsiteX1" fmla="*/ 57024 w 1191641"/>
              <a:gd name="connsiteY1" fmla="*/ 593128 h 3371421"/>
              <a:gd name="connsiteX2" fmla="*/ 1029229 w 1191641"/>
              <a:gd name="connsiteY2" fmla="*/ 2123333 h 3371421"/>
              <a:gd name="connsiteX3" fmla="*/ 1181148 w 1191641"/>
              <a:gd name="connsiteY3" fmla="*/ 3227272 h 3371421"/>
              <a:gd name="connsiteX4" fmla="*/ 1181148 w 1191641"/>
              <a:gd name="connsiteY4" fmla="*/ 3319550 h 3371421"/>
              <a:gd name="connsiteX0" fmla="*/ 117331 w 1213411"/>
              <a:gd name="connsiteY0" fmla="*/ 0 h 3371421"/>
              <a:gd name="connsiteX1" fmla="*/ 78794 w 1213411"/>
              <a:gd name="connsiteY1" fmla="*/ 593128 h 3371421"/>
              <a:gd name="connsiteX2" fmla="*/ 1089099 w 1213411"/>
              <a:gd name="connsiteY2" fmla="*/ 2118570 h 3371421"/>
              <a:gd name="connsiteX3" fmla="*/ 1202918 w 1213411"/>
              <a:gd name="connsiteY3" fmla="*/ 3227272 h 3371421"/>
              <a:gd name="connsiteX4" fmla="*/ 1202918 w 1213411"/>
              <a:gd name="connsiteY4" fmla="*/ 3319550 h 3371421"/>
              <a:gd name="connsiteX0" fmla="*/ 117331 w 1209736"/>
              <a:gd name="connsiteY0" fmla="*/ 0 h 3227272"/>
              <a:gd name="connsiteX1" fmla="*/ 78794 w 1209736"/>
              <a:gd name="connsiteY1" fmla="*/ 593128 h 3227272"/>
              <a:gd name="connsiteX2" fmla="*/ 1089099 w 1209736"/>
              <a:gd name="connsiteY2" fmla="*/ 2118570 h 3227272"/>
              <a:gd name="connsiteX3" fmla="*/ 1202918 w 1209736"/>
              <a:gd name="connsiteY3" fmla="*/ 3227272 h 3227272"/>
              <a:gd name="connsiteX0" fmla="*/ 117331 w 1223484"/>
              <a:gd name="connsiteY0" fmla="*/ 0 h 3227272"/>
              <a:gd name="connsiteX1" fmla="*/ 78794 w 1223484"/>
              <a:gd name="connsiteY1" fmla="*/ 593128 h 3227272"/>
              <a:gd name="connsiteX2" fmla="*/ 1089099 w 1223484"/>
              <a:gd name="connsiteY2" fmla="*/ 2118570 h 3227272"/>
              <a:gd name="connsiteX3" fmla="*/ 1202918 w 1223484"/>
              <a:gd name="connsiteY3" fmla="*/ 3227272 h 3227272"/>
              <a:gd name="connsiteX0" fmla="*/ 117331 w 1203214"/>
              <a:gd name="connsiteY0" fmla="*/ 0 h 3227272"/>
              <a:gd name="connsiteX1" fmla="*/ 78794 w 1203214"/>
              <a:gd name="connsiteY1" fmla="*/ 593128 h 3227272"/>
              <a:gd name="connsiteX2" fmla="*/ 1089099 w 1203214"/>
              <a:gd name="connsiteY2" fmla="*/ 2118570 h 3227272"/>
              <a:gd name="connsiteX3" fmla="*/ 1169580 w 1203214"/>
              <a:gd name="connsiteY3" fmla="*/ 3227272 h 3227272"/>
              <a:gd name="connsiteX0" fmla="*/ 114519 w 1183938"/>
              <a:gd name="connsiteY0" fmla="*/ 0 h 3227272"/>
              <a:gd name="connsiteX1" fmla="*/ 75982 w 1183938"/>
              <a:gd name="connsiteY1" fmla="*/ 593128 h 3227272"/>
              <a:gd name="connsiteX2" fmla="*/ 1048187 w 1183938"/>
              <a:gd name="connsiteY2" fmla="*/ 2109045 h 3227272"/>
              <a:gd name="connsiteX3" fmla="*/ 1166768 w 1183938"/>
              <a:gd name="connsiteY3" fmla="*/ 3227272 h 3227272"/>
              <a:gd name="connsiteX0" fmla="*/ 116628 w 1197820"/>
              <a:gd name="connsiteY0" fmla="*/ 0 h 3227272"/>
              <a:gd name="connsiteX1" fmla="*/ 78091 w 1197820"/>
              <a:gd name="connsiteY1" fmla="*/ 593128 h 3227272"/>
              <a:gd name="connsiteX2" fmla="*/ 1078871 w 1197820"/>
              <a:gd name="connsiteY2" fmla="*/ 2094757 h 3227272"/>
              <a:gd name="connsiteX3" fmla="*/ 1168877 w 1197820"/>
              <a:gd name="connsiteY3" fmla="*/ 3227272 h 3227272"/>
              <a:gd name="connsiteX0" fmla="*/ 114168 w 1181993"/>
              <a:gd name="connsiteY0" fmla="*/ 0 h 3227272"/>
              <a:gd name="connsiteX1" fmla="*/ 75631 w 1181993"/>
              <a:gd name="connsiteY1" fmla="*/ 593128 h 3227272"/>
              <a:gd name="connsiteX2" fmla="*/ 1043074 w 1181993"/>
              <a:gd name="connsiteY2" fmla="*/ 2094757 h 3227272"/>
              <a:gd name="connsiteX3" fmla="*/ 1166417 w 1181993"/>
              <a:gd name="connsiteY3" fmla="*/ 3227272 h 3227272"/>
              <a:gd name="connsiteX0" fmla="*/ 114519 w 1183938"/>
              <a:gd name="connsiteY0" fmla="*/ 0 h 3227272"/>
              <a:gd name="connsiteX1" fmla="*/ 75982 w 1183938"/>
              <a:gd name="connsiteY1" fmla="*/ 593128 h 3227272"/>
              <a:gd name="connsiteX2" fmla="*/ 1048188 w 1183938"/>
              <a:gd name="connsiteY2" fmla="*/ 2066182 h 3227272"/>
              <a:gd name="connsiteX3" fmla="*/ 1166768 w 1183938"/>
              <a:gd name="connsiteY3" fmla="*/ 3227272 h 3227272"/>
              <a:gd name="connsiteX0" fmla="*/ 114519 w 1197982"/>
              <a:gd name="connsiteY0" fmla="*/ 0 h 3222510"/>
              <a:gd name="connsiteX1" fmla="*/ 75982 w 1197982"/>
              <a:gd name="connsiteY1" fmla="*/ 593128 h 3222510"/>
              <a:gd name="connsiteX2" fmla="*/ 1048188 w 1197982"/>
              <a:gd name="connsiteY2" fmla="*/ 2066182 h 3222510"/>
              <a:gd name="connsiteX3" fmla="*/ 1185818 w 1197982"/>
              <a:gd name="connsiteY3" fmla="*/ 3222510 h 3222510"/>
              <a:gd name="connsiteX0" fmla="*/ 124681 w 1195980"/>
              <a:gd name="connsiteY0" fmla="*/ 0 h 3222510"/>
              <a:gd name="connsiteX1" fmla="*/ 86144 w 1195980"/>
              <a:gd name="connsiteY1" fmla="*/ 593128 h 3222510"/>
              <a:gd name="connsiteX2" fmla="*/ 1195980 w 1195980"/>
              <a:gd name="connsiteY2" fmla="*/ 3222510 h 3222510"/>
              <a:gd name="connsiteX0" fmla="*/ 124681 w 1199824"/>
              <a:gd name="connsiteY0" fmla="*/ 0 h 3222510"/>
              <a:gd name="connsiteX1" fmla="*/ 86144 w 1199824"/>
              <a:gd name="connsiteY1" fmla="*/ 593128 h 3222510"/>
              <a:gd name="connsiteX2" fmla="*/ 1195980 w 1199824"/>
              <a:gd name="connsiteY2" fmla="*/ 3222510 h 3222510"/>
              <a:gd name="connsiteX0" fmla="*/ 0 w 1071299"/>
              <a:gd name="connsiteY0" fmla="*/ 0 h 3222510"/>
              <a:gd name="connsiteX1" fmla="*/ 1071299 w 1071299"/>
              <a:gd name="connsiteY1" fmla="*/ 3222510 h 3222510"/>
              <a:gd name="connsiteX0" fmla="*/ 74894 w 1146193"/>
              <a:gd name="connsiteY0" fmla="*/ 0 h 3222510"/>
              <a:gd name="connsiteX1" fmla="*/ 1146193 w 1146193"/>
              <a:gd name="connsiteY1" fmla="*/ 3222510 h 3222510"/>
              <a:gd name="connsiteX0" fmla="*/ 49259 w 1172244"/>
              <a:gd name="connsiteY0" fmla="*/ 0 h 3222510"/>
              <a:gd name="connsiteX1" fmla="*/ 1120558 w 1172244"/>
              <a:gd name="connsiteY1" fmla="*/ 3222510 h 3222510"/>
              <a:gd name="connsiteX0" fmla="*/ 90518 w 1209819"/>
              <a:gd name="connsiteY0" fmla="*/ 0 h 3222510"/>
              <a:gd name="connsiteX1" fmla="*/ 1161817 w 1209819"/>
              <a:gd name="connsiteY1" fmla="*/ 3222510 h 3222510"/>
              <a:gd name="connsiteX0" fmla="*/ 90878 w 1208105"/>
              <a:gd name="connsiteY0" fmla="*/ 0 h 3222510"/>
              <a:gd name="connsiteX1" fmla="*/ 1162177 w 1208105"/>
              <a:gd name="connsiteY1" fmla="*/ 3222510 h 3222510"/>
              <a:gd name="connsiteX0" fmla="*/ 89393 w 1243931"/>
              <a:gd name="connsiteY0" fmla="*/ 0 h 3241560"/>
              <a:gd name="connsiteX1" fmla="*/ 1198792 w 1243931"/>
              <a:gd name="connsiteY1" fmla="*/ 3241560 h 3241560"/>
              <a:gd name="connsiteX0" fmla="*/ 62064 w 1218765"/>
              <a:gd name="connsiteY0" fmla="*/ 0 h 3241560"/>
              <a:gd name="connsiteX1" fmla="*/ 1171463 w 1218765"/>
              <a:gd name="connsiteY1" fmla="*/ 3241560 h 3241560"/>
              <a:gd name="connsiteX0" fmla="*/ 67998 w 1224190"/>
              <a:gd name="connsiteY0" fmla="*/ 0 h 3241560"/>
              <a:gd name="connsiteX1" fmla="*/ 1177397 w 1224190"/>
              <a:gd name="connsiteY1" fmla="*/ 3241560 h 3241560"/>
              <a:gd name="connsiteX0" fmla="*/ 63863 w 1255968"/>
              <a:gd name="connsiteY0" fmla="*/ 0 h 3241560"/>
              <a:gd name="connsiteX1" fmla="*/ 1173262 w 1255968"/>
              <a:gd name="connsiteY1" fmla="*/ 3241560 h 3241560"/>
              <a:gd name="connsiteX0" fmla="*/ 74665 w 1194876"/>
              <a:gd name="connsiteY0" fmla="*/ 0 h 3241560"/>
              <a:gd name="connsiteX1" fmla="*/ 1184064 w 1194876"/>
              <a:gd name="connsiteY1" fmla="*/ 3241560 h 3241560"/>
              <a:gd name="connsiteX0" fmla="*/ 72044 w 1203321"/>
              <a:gd name="connsiteY0" fmla="*/ 0 h 3241560"/>
              <a:gd name="connsiteX1" fmla="*/ 1181443 w 1203321"/>
              <a:gd name="connsiteY1" fmla="*/ 3241560 h 3241560"/>
              <a:gd name="connsiteX0" fmla="*/ 70645 w 1209441"/>
              <a:gd name="connsiteY0" fmla="*/ 0 h 3241560"/>
              <a:gd name="connsiteX1" fmla="*/ 1180044 w 1209441"/>
              <a:gd name="connsiteY1" fmla="*/ 3241560 h 3241560"/>
              <a:gd name="connsiteX0" fmla="*/ 68490 w 1273015"/>
              <a:gd name="connsiteY0" fmla="*/ 0 h 3232035"/>
              <a:gd name="connsiteX1" fmla="*/ 1244564 w 1273015"/>
              <a:gd name="connsiteY1" fmla="*/ 3232035 h 3232035"/>
              <a:gd name="connsiteX0" fmla="*/ 43640 w 1249640"/>
              <a:gd name="connsiteY0" fmla="*/ 0 h 3232035"/>
              <a:gd name="connsiteX1" fmla="*/ 1219714 w 1249640"/>
              <a:gd name="connsiteY1" fmla="*/ 3232035 h 3232035"/>
              <a:gd name="connsiteX0" fmla="*/ 46173 w 1233888"/>
              <a:gd name="connsiteY0" fmla="*/ 0 h 3232035"/>
              <a:gd name="connsiteX1" fmla="*/ 1222247 w 1233888"/>
              <a:gd name="connsiteY1" fmla="*/ 3232035 h 3232035"/>
            </a:gdLst>
            <a:ahLst/>
            <a:cxnLst>
              <a:cxn ang="0">
                <a:pos x="connsiteX0" y="connsiteY0"/>
              </a:cxn>
              <a:cxn ang="0">
                <a:pos x="connsiteX1" y="connsiteY1"/>
              </a:cxn>
            </a:cxnLst>
            <a:rect l="l" t="t" r="r" b="b"/>
            <a:pathLst>
              <a:path w="1233888" h="3232035">
                <a:moveTo>
                  <a:pt x="46173" y="0"/>
                </a:moveTo>
                <a:cubicBezTo>
                  <a:pt x="-296814" y="945585"/>
                  <a:pt x="1389022" y="1505402"/>
                  <a:pt x="1222247" y="3232035"/>
                </a:cubicBezTo>
              </a:path>
            </a:pathLst>
          </a:custGeom>
          <a:noFill/>
          <a:ln w="635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Freeform: Shape 26">
            <a:extLst>
              <a:ext uri="{FF2B5EF4-FFF2-40B4-BE49-F238E27FC236}">
                <a16:creationId xmlns:a16="http://schemas.microsoft.com/office/drawing/2014/main" id="{908BD477-DA4D-EE8F-E4B1-F8F7ED58ABC0}"/>
              </a:ext>
            </a:extLst>
          </p:cNvPr>
          <p:cNvSpPr/>
          <p:nvPr/>
        </p:nvSpPr>
        <p:spPr>
          <a:xfrm rot="5400000">
            <a:off x="2984670" y="1858972"/>
            <a:ext cx="1068906" cy="3208223"/>
          </a:xfrm>
          <a:custGeom>
            <a:avLst/>
            <a:gdLst>
              <a:gd name="connsiteX0" fmla="*/ 145192 w 1212697"/>
              <a:gd name="connsiteY0" fmla="*/ 0 h 3357133"/>
              <a:gd name="connsiteX1" fmla="*/ 78080 w 1212697"/>
              <a:gd name="connsiteY1" fmla="*/ 578840 h 3357133"/>
              <a:gd name="connsiteX2" fmla="*/ 1093148 w 1212697"/>
              <a:gd name="connsiteY2" fmla="*/ 2080470 h 3357133"/>
              <a:gd name="connsiteX3" fmla="*/ 1202204 w 1212697"/>
              <a:gd name="connsiteY3" fmla="*/ 3212984 h 3357133"/>
              <a:gd name="connsiteX4" fmla="*/ 1202204 w 1212697"/>
              <a:gd name="connsiteY4" fmla="*/ 3305262 h 3357133"/>
              <a:gd name="connsiteX0" fmla="*/ 127716 w 1223796"/>
              <a:gd name="connsiteY0" fmla="*/ 0 h 3371421"/>
              <a:gd name="connsiteX1" fmla="*/ 89179 w 1223796"/>
              <a:gd name="connsiteY1" fmla="*/ 593128 h 3371421"/>
              <a:gd name="connsiteX2" fmla="*/ 1104247 w 1223796"/>
              <a:gd name="connsiteY2" fmla="*/ 2094758 h 3371421"/>
              <a:gd name="connsiteX3" fmla="*/ 1213303 w 1223796"/>
              <a:gd name="connsiteY3" fmla="*/ 3227272 h 3371421"/>
              <a:gd name="connsiteX4" fmla="*/ 1213303 w 1223796"/>
              <a:gd name="connsiteY4" fmla="*/ 3319550 h 3371421"/>
              <a:gd name="connsiteX0" fmla="*/ 117683 w 1213763"/>
              <a:gd name="connsiteY0" fmla="*/ 0 h 3371421"/>
              <a:gd name="connsiteX1" fmla="*/ 79146 w 1213763"/>
              <a:gd name="connsiteY1" fmla="*/ 593128 h 3371421"/>
              <a:gd name="connsiteX2" fmla="*/ 1094214 w 1213763"/>
              <a:gd name="connsiteY2" fmla="*/ 2094758 h 3371421"/>
              <a:gd name="connsiteX3" fmla="*/ 1203270 w 1213763"/>
              <a:gd name="connsiteY3" fmla="*/ 3227272 h 3371421"/>
              <a:gd name="connsiteX4" fmla="*/ 1203270 w 1213763"/>
              <a:gd name="connsiteY4" fmla="*/ 3319550 h 3371421"/>
              <a:gd name="connsiteX0" fmla="*/ 114519 w 1210599"/>
              <a:gd name="connsiteY0" fmla="*/ 0 h 3371421"/>
              <a:gd name="connsiteX1" fmla="*/ 75982 w 1210599"/>
              <a:gd name="connsiteY1" fmla="*/ 593128 h 3371421"/>
              <a:gd name="connsiteX2" fmla="*/ 1048187 w 1210599"/>
              <a:gd name="connsiteY2" fmla="*/ 2123333 h 3371421"/>
              <a:gd name="connsiteX3" fmla="*/ 1200106 w 1210599"/>
              <a:gd name="connsiteY3" fmla="*/ 3227272 h 3371421"/>
              <a:gd name="connsiteX4" fmla="*/ 1200106 w 1210599"/>
              <a:gd name="connsiteY4" fmla="*/ 3319550 h 3371421"/>
              <a:gd name="connsiteX0" fmla="*/ 95561 w 1191641"/>
              <a:gd name="connsiteY0" fmla="*/ 0 h 3371421"/>
              <a:gd name="connsiteX1" fmla="*/ 57024 w 1191641"/>
              <a:gd name="connsiteY1" fmla="*/ 593128 h 3371421"/>
              <a:gd name="connsiteX2" fmla="*/ 1029229 w 1191641"/>
              <a:gd name="connsiteY2" fmla="*/ 2123333 h 3371421"/>
              <a:gd name="connsiteX3" fmla="*/ 1181148 w 1191641"/>
              <a:gd name="connsiteY3" fmla="*/ 3227272 h 3371421"/>
              <a:gd name="connsiteX4" fmla="*/ 1181148 w 1191641"/>
              <a:gd name="connsiteY4" fmla="*/ 3319550 h 3371421"/>
              <a:gd name="connsiteX0" fmla="*/ 117331 w 1213411"/>
              <a:gd name="connsiteY0" fmla="*/ 0 h 3371421"/>
              <a:gd name="connsiteX1" fmla="*/ 78794 w 1213411"/>
              <a:gd name="connsiteY1" fmla="*/ 593128 h 3371421"/>
              <a:gd name="connsiteX2" fmla="*/ 1089099 w 1213411"/>
              <a:gd name="connsiteY2" fmla="*/ 2118570 h 3371421"/>
              <a:gd name="connsiteX3" fmla="*/ 1202918 w 1213411"/>
              <a:gd name="connsiteY3" fmla="*/ 3227272 h 3371421"/>
              <a:gd name="connsiteX4" fmla="*/ 1202918 w 1213411"/>
              <a:gd name="connsiteY4" fmla="*/ 3319550 h 3371421"/>
              <a:gd name="connsiteX0" fmla="*/ 117331 w 1209736"/>
              <a:gd name="connsiteY0" fmla="*/ 0 h 3227272"/>
              <a:gd name="connsiteX1" fmla="*/ 78794 w 1209736"/>
              <a:gd name="connsiteY1" fmla="*/ 593128 h 3227272"/>
              <a:gd name="connsiteX2" fmla="*/ 1089099 w 1209736"/>
              <a:gd name="connsiteY2" fmla="*/ 2118570 h 3227272"/>
              <a:gd name="connsiteX3" fmla="*/ 1202918 w 1209736"/>
              <a:gd name="connsiteY3" fmla="*/ 3227272 h 3227272"/>
              <a:gd name="connsiteX0" fmla="*/ 117331 w 1223484"/>
              <a:gd name="connsiteY0" fmla="*/ 0 h 3227272"/>
              <a:gd name="connsiteX1" fmla="*/ 78794 w 1223484"/>
              <a:gd name="connsiteY1" fmla="*/ 593128 h 3227272"/>
              <a:gd name="connsiteX2" fmla="*/ 1089099 w 1223484"/>
              <a:gd name="connsiteY2" fmla="*/ 2118570 h 3227272"/>
              <a:gd name="connsiteX3" fmla="*/ 1202918 w 1223484"/>
              <a:gd name="connsiteY3" fmla="*/ 3227272 h 3227272"/>
              <a:gd name="connsiteX0" fmla="*/ 117331 w 1203214"/>
              <a:gd name="connsiteY0" fmla="*/ 0 h 3227272"/>
              <a:gd name="connsiteX1" fmla="*/ 78794 w 1203214"/>
              <a:gd name="connsiteY1" fmla="*/ 593128 h 3227272"/>
              <a:gd name="connsiteX2" fmla="*/ 1089099 w 1203214"/>
              <a:gd name="connsiteY2" fmla="*/ 2118570 h 3227272"/>
              <a:gd name="connsiteX3" fmla="*/ 1169580 w 1203214"/>
              <a:gd name="connsiteY3" fmla="*/ 3227272 h 3227272"/>
              <a:gd name="connsiteX0" fmla="*/ 114519 w 1183938"/>
              <a:gd name="connsiteY0" fmla="*/ 0 h 3227272"/>
              <a:gd name="connsiteX1" fmla="*/ 75982 w 1183938"/>
              <a:gd name="connsiteY1" fmla="*/ 593128 h 3227272"/>
              <a:gd name="connsiteX2" fmla="*/ 1048187 w 1183938"/>
              <a:gd name="connsiteY2" fmla="*/ 2109045 h 3227272"/>
              <a:gd name="connsiteX3" fmla="*/ 1166768 w 1183938"/>
              <a:gd name="connsiteY3" fmla="*/ 3227272 h 3227272"/>
              <a:gd name="connsiteX0" fmla="*/ 116628 w 1197820"/>
              <a:gd name="connsiteY0" fmla="*/ 0 h 3227272"/>
              <a:gd name="connsiteX1" fmla="*/ 78091 w 1197820"/>
              <a:gd name="connsiteY1" fmla="*/ 593128 h 3227272"/>
              <a:gd name="connsiteX2" fmla="*/ 1078871 w 1197820"/>
              <a:gd name="connsiteY2" fmla="*/ 2094757 h 3227272"/>
              <a:gd name="connsiteX3" fmla="*/ 1168877 w 1197820"/>
              <a:gd name="connsiteY3" fmla="*/ 3227272 h 3227272"/>
              <a:gd name="connsiteX0" fmla="*/ 114168 w 1181993"/>
              <a:gd name="connsiteY0" fmla="*/ 0 h 3227272"/>
              <a:gd name="connsiteX1" fmla="*/ 75631 w 1181993"/>
              <a:gd name="connsiteY1" fmla="*/ 593128 h 3227272"/>
              <a:gd name="connsiteX2" fmla="*/ 1043074 w 1181993"/>
              <a:gd name="connsiteY2" fmla="*/ 2094757 h 3227272"/>
              <a:gd name="connsiteX3" fmla="*/ 1166417 w 1181993"/>
              <a:gd name="connsiteY3" fmla="*/ 3227272 h 3227272"/>
              <a:gd name="connsiteX0" fmla="*/ 114519 w 1183938"/>
              <a:gd name="connsiteY0" fmla="*/ 0 h 3227272"/>
              <a:gd name="connsiteX1" fmla="*/ 75982 w 1183938"/>
              <a:gd name="connsiteY1" fmla="*/ 593128 h 3227272"/>
              <a:gd name="connsiteX2" fmla="*/ 1048188 w 1183938"/>
              <a:gd name="connsiteY2" fmla="*/ 2066182 h 3227272"/>
              <a:gd name="connsiteX3" fmla="*/ 1166768 w 1183938"/>
              <a:gd name="connsiteY3" fmla="*/ 3227272 h 3227272"/>
              <a:gd name="connsiteX0" fmla="*/ 114519 w 1197982"/>
              <a:gd name="connsiteY0" fmla="*/ 0 h 3222510"/>
              <a:gd name="connsiteX1" fmla="*/ 75982 w 1197982"/>
              <a:gd name="connsiteY1" fmla="*/ 593128 h 3222510"/>
              <a:gd name="connsiteX2" fmla="*/ 1048188 w 1197982"/>
              <a:gd name="connsiteY2" fmla="*/ 2066182 h 3222510"/>
              <a:gd name="connsiteX3" fmla="*/ 1185818 w 1197982"/>
              <a:gd name="connsiteY3" fmla="*/ 3222510 h 3222510"/>
              <a:gd name="connsiteX0" fmla="*/ 0 w 1083463"/>
              <a:gd name="connsiteY0" fmla="*/ 0 h 3222510"/>
              <a:gd name="connsiteX1" fmla="*/ 933669 w 1083463"/>
              <a:gd name="connsiteY1" fmla="*/ 2066182 h 3222510"/>
              <a:gd name="connsiteX2" fmla="*/ 1071299 w 1083463"/>
              <a:gd name="connsiteY2" fmla="*/ 3222510 h 3222510"/>
              <a:gd name="connsiteX0" fmla="*/ 16385 w 1099848"/>
              <a:gd name="connsiteY0" fmla="*/ 0 h 3222510"/>
              <a:gd name="connsiteX1" fmla="*/ 950054 w 1099848"/>
              <a:gd name="connsiteY1" fmla="*/ 2066182 h 3222510"/>
              <a:gd name="connsiteX2" fmla="*/ 1087684 w 1099848"/>
              <a:gd name="connsiteY2" fmla="*/ 3222510 h 3222510"/>
              <a:gd name="connsiteX0" fmla="*/ 0 w 1071299"/>
              <a:gd name="connsiteY0" fmla="*/ 0 h 3222510"/>
              <a:gd name="connsiteX1" fmla="*/ 1071299 w 1071299"/>
              <a:gd name="connsiteY1" fmla="*/ 3222510 h 3222510"/>
              <a:gd name="connsiteX0" fmla="*/ 0 w 1071299"/>
              <a:gd name="connsiteY0" fmla="*/ 0 h 3222510"/>
              <a:gd name="connsiteX1" fmla="*/ 1071299 w 1071299"/>
              <a:gd name="connsiteY1" fmla="*/ 3222510 h 3222510"/>
              <a:gd name="connsiteX0" fmla="*/ 49544 w 1120843"/>
              <a:gd name="connsiteY0" fmla="*/ 0 h 3222510"/>
              <a:gd name="connsiteX1" fmla="*/ 1120843 w 1120843"/>
              <a:gd name="connsiteY1" fmla="*/ 3222510 h 3222510"/>
              <a:gd name="connsiteX0" fmla="*/ 43279 w 1114578"/>
              <a:gd name="connsiteY0" fmla="*/ 0 h 3222510"/>
              <a:gd name="connsiteX1" fmla="*/ 1114578 w 1114578"/>
              <a:gd name="connsiteY1" fmla="*/ 3222510 h 3222510"/>
              <a:gd name="connsiteX0" fmla="*/ 45046 w 1063957"/>
              <a:gd name="connsiteY0" fmla="*/ 0 h 3222510"/>
              <a:gd name="connsiteX1" fmla="*/ 1063957 w 1063957"/>
              <a:gd name="connsiteY1" fmla="*/ 3222510 h 3222510"/>
              <a:gd name="connsiteX0" fmla="*/ 43196 w 1062107"/>
              <a:gd name="connsiteY0" fmla="*/ 0 h 3222510"/>
              <a:gd name="connsiteX1" fmla="*/ 1062107 w 1062107"/>
              <a:gd name="connsiteY1" fmla="*/ 3222510 h 3222510"/>
              <a:gd name="connsiteX0" fmla="*/ 43822 w 1043680"/>
              <a:gd name="connsiteY0" fmla="*/ 0 h 3208223"/>
              <a:gd name="connsiteX1" fmla="*/ 1043680 w 1043680"/>
              <a:gd name="connsiteY1" fmla="*/ 3208223 h 3208223"/>
              <a:gd name="connsiteX0" fmla="*/ 41364 w 1041222"/>
              <a:gd name="connsiteY0" fmla="*/ 0 h 3208223"/>
              <a:gd name="connsiteX1" fmla="*/ 1041222 w 1041222"/>
              <a:gd name="connsiteY1" fmla="*/ 3208223 h 3208223"/>
              <a:gd name="connsiteX0" fmla="*/ 40473 w 1068906"/>
              <a:gd name="connsiteY0" fmla="*/ 0 h 3208223"/>
              <a:gd name="connsiteX1" fmla="*/ 1068906 w 1068906"/>
              <a:gd name="connsiteY1" fmla="*/ 3208223 h 3208223"/>
            </a:gdLst>
            <a:ahLst/>
            <a:cxnLst>
              <a:cxn ang="0">
                <a:pos x="connsiteX0" y="connsiteY0"/>
              </a:cxn>
              <a:cxn ang="0">
                <a:pos x="connsiteX1" y="connsiteY1"/>
              </a:cxn>
            </a:cxnLst>
            <a:rect l="l" t="t" r="r" b="b"/>
            <a:pathLst>
              <a:path w="1068906" h="3208223">
                <a:moveTo>
                  <a:pt x="40473" y="0"/>
                </a:moveTo>
                <a:cubicBezTo>
                  <a:pt x="-226311" y="1402782"/>
                  <a:pt x="907068" y="1976891"/>
                  <a:pt x="1068906" y="3208223"/>
                </a:cubicBezTo>
              </a:path>
            </a:pathLst>
          </a:custGeom>
          <a:noFill/>
          <a:ln w="635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Freeform: Shape 29">
            <a:extLst>
              <a:ext uri="{FF2B5EF4-FFF2-40B4-BE49-F238E27FC236}">
                <a16:creationId xmlns:a16="http://schemas.microsoft.com/office/drawing/2014/main" id="{9317D218-8B43-26EC-F139-593AC9BC56B9}"/>
              </a:ext>
            </a:extLst>
          </p:cNvPr>
          <p:cNvSpPr/>
          <p:nvPr/>
        </p:nvSpPr>
        <p:spPr>
          <a:xfrm rot="5400000">
            <a:off x="1558611" y="2101171"/>
            <a:ext cx="2195252" cy="1478851"/>
          </a:xfrm>
          <a:custGeom>
            <a:avLst/>
            <a:gdLst>
              <a:gd name="connsiteX0" fmla="*/ 145192 w 1212697"/>
              <a:gd name="connsiteY0" fmla="*/ 0 h 3357133"/>
              <a:gd name="connsiteX1" fmla="*/ 78080 w 1212697"/>
              <a:gd name="connsiteY1" fmla="*/ 578840 h 3357133"/>
              <a:gd name="connsiteX2" fmla="*/ 1093148 w 1212697"/>
              <a:gd name="connsiteY2" fmla="*/ 2080470 h 3357133"/>
              <a:gd name="connsiteX3" fmla="*/ 1202204 w 1212697"/>
              <a:gd name="connsiteY3" fmla="*/ 3212984 h 3357133"/>
              <a:gd name="connsiteX4" fmla="*/ 1202204 w 1212697"/>
              <a:gd name="connsiteY4" fmla="*/ 3305262 h 3357133"/>
              <a:gd name="connsiteX0" fmla="*/ 127716 w 1223796"/>
              <a:gd name="connsiteY0" fmla="*/ 0 h 3371421"/>
              <a:gd name="connsiteX1" fmla="*/ 89179 w 1223796"/>
              <a:gd name="connsiteY1" fmla="*/ 593128 h 3371421"/>
              <a:gd name="connsiteX2" fmla="*/ 1104247 w 1223796"/>
              <a:gd name="connsiteY2" fmla="*/ 2094758 h 3371421"/>
              <a:gd name="connsiteX3" fmla="*/ 1213303 w 1223796"/>
              <a:gd name="connsiteY3" fmla="*/ 3227272 h 3371421"/>
              <a:gd name="connsiteX4" fmla="*/ 1213303 w 1223796"/>
              <a:gd name="connsiteY4" fmla="*/ 3319550 h 3371421"/>
              <a:gd name="connsiteX0" fmla="*/ 117683 w 1213763"/>
              <a:gd name="connsiteY0" fmla="*/ 0 h 3371421"/>
              <a:gd name="connsiteX1" fmla="*/ 79146 w 1213763"/>
              <a:gd name="connsiteY1" fmla="*/ 593128 h 3371421"/>
              <a:gd name="connsiteX2" fmla="*/ 1094214 w 1213763"/>
              <a:gd name="connsiteY2" fmla="*/ 2094758 h 3371421"/>
              <a:gd name="connsiteX3" fmla="*/ 1203270 w 1213763"/>
              <a:gd name="connsiteY3" fmla="*/ 3227272 h 3371421"/>
              <a:gd name="connsiteX4" fmla="*/ 1203270 w 1213763"/>
              <a:gd name="connsiteY4" fmla="*/ 3319550 h 3371421"/>
              <a:gd name="connsiteX0" fmla="*/ 114519 w 1210599"/>
              <a:gd name="connsiteY0" fmla="*/ 0 h 3371421"/>
              <a:gd name="connsiteX1" fmla="*/ 75982 w 1210599"/>
              <a:gd name="connsiteY1" fmla="*/ 593128 h 3371421"/>
              <a:gd name="connsiteX2" fmla="*/ 1048187 w 1210599"/>
              <a:gd name="connsiteY2" fmla="*/ 2123333 h 3371421"/>
              <a:gd name="connsiteX3" fmla="*/ 1200106 w 1210599"/>
              <a:gd name="connsiteY3" fmla="*/ 3227272 h 3371421"/>
              <a:gd name="connsiteX4" fmla="*/ 1200106 w 1210599"/>
              <a:gd name="connsiteY4" fmla="*/ 3319550 h 3371421"/>
              <a:gd name="connsiteX0" fmla="*/ 95561 w 1191641"/>
              <a:gd name="connsiteY0" fmla="*/ 0 h 3371421"/>
              <a:gd name="connsiteX1" fmla="*/ 57024 w 1191641"/>
              <a:gd name="connsiteY1" fmla="*/ 593128 h 3371421"/>
              <a:gd name="connsiteX2" fmla="*/ 1029229 w 1191641"/>
              <a:gd name="connsiteY2" fmla="*/ 2123333 h 3371421"/>
              <a:gd name="connsiteX3" fmla="*/ 1181148 w 1191641"/>
              <a:gd name="connsiteY3" fmla="*/ 3227272 h 3371421"/>
              <a:gd name="connsiteX4" fmla="*/ 1181148 w 1191641"/>
              <a:gd name="connsiteY4" fmla="*/ 3319550 h 3371421"/>
              <a:gd name="connsiteX0" fmla="*/ 117331 w 1213411"/>
              <a:gd name="connsiteY0" fmla="*/ 0 h 3371421"/>
              <a:gd name="connsiteX1" fmla="*/ 78794 w 1213411"/>
              <a:gd name="connsiteY1" fmla="*/ 593128 h 3371421"/>
              <a:gd name="connsiteX2" fmla="*/ 1089099 w 1213411"/>
              <a:gd name="connsiteY2" fmla="*/ 2118570 h 3371421"/>
              <a:gd name="connsiteX3" fmla="*/ 1202918 w 1213411"/>
              <a:gd name="connsiteY3" fmla="*/ 3227272 h 3371421"/>
              <a:gd name="connsiteX4" fmla="*/ 1202918 w 1213411"/>
              <a:gd name="connsiteY4" fmla="*/ 3319550 h 3371421"/>
              <a:gd name="connsiteX0" fmla="*/ 117331 w 1209736"/>
              <a:gd name="connsiteY0" fmla="*/ 0 h 3227272"/>
              <a:gd name="connsiteX1" fmla="*/ 78794 w 1209736"/>
              <a:gd name="connsiteY1" fmla="*/ 593128 h 3227272"/>
              <a:gd name="connsiteX2" fmla="*/ 1089099 w 1209736"/>
              <a:gd name="connsiteY2" fmla="*/ 2118570 h 3227272"/>
              <a:gd name="connsiteX3" fmla="*/ 1202918 w 1209736"/>
              <a:gd name="connsiteY3" fmla="*/ 3227272 h 3227272"/>
              <a:gd name="connsiteX0" fmla="*/ 117331 w 1223484"/>
              <a:gd name="connsiteY0" fmla="*/ 0 h 3227272"/>
              <a:gd name="connsiteX1" fmla="*/ 78794 w 1223484"/>
              <a:gd name="connsiteY1" fmla="*/ 593128 h 3227272"/>
              <a:gd name="connsiteX2" fmla="*/ 1089099 w 1223484"/>
              <a:gd name="connsiteY2" fmla="*/ 2118570 h 3227272"/>
              <a:gd name="connsiteX3" fmla="*/ 1202918 w 1223484"/>
              <a:gd name="connsiteY3" fmla="*/ 3227272 h 3227272"/>
              <a:gd name="connsiteX0" fmla="*/ 117331 w 1203214"/>
              <a:gd name="connsiteY0" fmla="*/ 0 h 3227272"/>
              <a:gd name="connsiteX1" fmla="*/ 78794 w 1203214"/>
              <a:gd name="connsiteY1" fmla="*/ 593128 h 3227272"/>
              <a:gd name="connsiteX2" fmla="*/ 1089099 w 1203214"/>
              <a:gd name="connsiteY2" fmla="*/ 2118570 h 3227272"/>
              <a:gd name="connsiteX3" fmla="*/ 1169580 w 1203214"/>
              <a:gd name="connsiteY3" fmla="*/ 3227272 h 3227272"/>
              <a:gd name="connsiteX0" fmla="*/ 114519 w 1183938"/>
              <a:gd name="connsiteY0" fmla="*/ 0 h 3227272"/>
              <a:gd name="connsiteX1" fmla="*/ 75982 w 1183938"/>
              <a:gd name="connsiteY1" fmla="*/ 593128 h 3227272"/>
              <a:gd name="connsiteX2" fmla="*/ 1048187 w 1183938"/>
              <a:gd name="connsiteY2" fmla="*/ 2109045 h 3227272"/>
              <a:gd name="connsiteX3" fmla="*/ 1166768 w 1183938"/>
              <a:gd name="connsiteY3" fmla="*/ 3227272 h 3227272"/>
              <a:gd name="connsiteX0" fmla="*/ 116628 w 1197820"/>
              <a:gd name="connsiteY0" fmla="*/ 0 h 3227272"/>
              <a:gd name="connsiteX1" fmla="*/ 78091 w 1197820"/>
              <a:gd name="connsiteY1" fmla="*/ 593128 h 3227272"/>
              <a:gd name="connsiteX2" fmla="*/ 1078871 w 1197820"/>
              <a:gd name="connsiteY2" fmla="*/ 2094757 h 3227272"/>
              <a:gd name="connsiteX3" fmla="*/ 1168877 w 1197820"/>
              <a:gd name="connsiteY3" fmla="*/ 3227272 h 3227272"/>
              <a:gd name="connsiteX0" fmla="*/ 114168 w 1181993"/>
              <a:gd name="connsiteY0" fmla="*/ 0 h 3227272"/>
              <a:gd name="connsiteX1" fmla="*/ 75631 w 1181993"/>
              <a:gd name="connsiteY1" fmla="*/ 593128 h 3227272"/>
              <a:gd name="connsiteX2" fmla="*/ 1043074 w 1181993"/>
              <a:gd name="connsiteY2" fmla="*/ 2094757 h 3227272"/>
              <a:gd name="connsiteX3" fmla="*/ 1166417 w 1181993"/>
              <a:gd name="connsiteY3" fmla="*/ 3227272 h 3227272"/>
              <a:gd name="connsiteX0" fmla="*/ 114519 w 1183938"/>
              <a:gd name="connsiteY0" fmla="*/ 0 h 3227272"/>
              <a:gd name="connsiteX1" fmla="*/ 75982 w 1183938"/>
              <a:gd name="connsiteY1" fmla="*/ 593128 h 3227272"/>
              <a:gd name="connsiteX2" fmla="*/ 1048188 w 1183938"/>
              <a:gd name="connsiteY2" fmla="*/ 2066182 h 3227272"/>
              <a:gd name="connsiteX3" fmla="*/ 1166768 w 1183938"/>
              <a:gd name="connsiteY3" fmla="*/ 3227272 h 3227272"/>
              <a:gd name="connsiteX0" fmla="*/ 114519 w 1197982"/>
              <a:gd name="connsiteY0" fmla="*/ 0 h 3222510"/>
              <a:gd name="connsiteX1" fmla="*/ 75982 w 1197982"/>
              <a:gd name="connsiteY1" fmla="*/ 593128 h 3222510"/>
              <a:gd name="connsiteX2" fmla="*/ 1048188 w 1197982"/>
              <a:gd name="connsiteY2" fmla="*/ 2066182 h 3222510"/>
              <a:gd name="connsiteX3" fmla="*/ 1185818 w 1197982"/>
              <a:gd name="connsiteY3" fmla="*/ 3222510 h 3222510"/>
              <a:gd name="connsiteX0" fmla="*/ 0 w 1083463"/>
              <a:gd name="connsiteY0" fmla="*/ 0 h 3222510"/>
              <a:gd name="connsiteX1" fmla="*/ 933669 w 1083463"/>
              <a:gd name="connsiteY1" fmla="*/ 2066182 h 3222510"/>
              <a:gd name="connsiteX2" fmla="*/ 1071299 w 1083463"/>
              <a:gd name="connsiteY2" fmla="*/ 3222510 h 3222510"/>
              <a:gd name="connsiteX0" fmla="*/ 16385 w 1099848"/>
              <a:gd name="connsiteY0" fmla="*/ 0 h 3222510"/>
              <a:gd name="connsiteX1" fmla="*/ 950054 w 1099848"/>
              <a:gd name="connsiteY1" fmla="*/ 2066182 h 3222510"/>
              <a:gd name="connsiteX2" fmla="*/ 1087684 w 1099848"/>
              <a:gd name="connsiteY2" fmla="*/ 3222510 h 3222510"/>
              <a:gd name="connsiteX0" fmla="*/ 0 w 1071299"/>
              <a:gd name="connsiteY0" fmla="*/ 0 h 3222510"/>
              <a:gd name="connsiteX1" fmla="*/ 1071299 w 1071299"/>
              <a:gd name="connsiteY1" fmla="*/ 3222510 h 3222510"/>
              <a:gd name="connsiteX0" fmla="*/ 0 w 1071299"/>
              <a:gd name="connsiteY0" fmla="*/ 0 h 3222510"/>
              <a:gd name="connsiteX1" fmla="*/ 1071299 w 1071299"/>
              <a:gd name="connsiteY1" fmla="*/ 3222510 h 3222510"/>
              <a:gd name="connsiteX0" fmla="*/ 49544 w 1120843"/>
              <a:gd name="connsiteY0" fmla="*/ 0 h 3222510"/>
              <a:gd name="connsiteX1" fmla="*/ 1120843 w 1120843"/>
              <a:gd name="connsiteY1" fmla="*/ 3222510 h 3222510"/>
              <a:gd name="connsiteX0" fmla="*/ 43279 w 1114578"/>
              <a:gd name="connsiteY0" fmla="*/ 0 h 3222510"/>
              <a:gd name="connsiteX1" fmla="*/ 1114578 w 1114578"/>
              <a:gd name="connsiteY1" fmla="*/ 3222510 h 3222510"/>
              <a:gd name="connsiteX0" fmla="*/ 45046 w 1063957"/>
              <a:gd name="connsiteY0" fmla="*/ 0 h 3222510"/>
              <a:gd name="connsiteX1" fmla="*/ 1063957 w 1063957"/>
              <a:gd name="connsiteY1" fmla="*/ 3222510 h 3222510"/>
              <a:gd name="connsiteX0" fmla="*/ 43196 w 1062107"/>
              <a:gd name="connsiteY0" fmla="*/ 0 h 3222510"/>
              <a:gd name="connsiteX1" fmla="*/ 1062107 w 1062107"/>
              <a:gd name="connsiteY1" fmla="*/ 3222510 h 3222510"/>
              <a:gd name="connsiteX0" fmla="*/ 0 w 1018911"/>
              <a:gd name="connsiteY0" fmla="*/ 0 h 3222510"/>
              <a:gd name="connsiteX1" fmla="*/ 419202 w 1018911"/>
              <a:gd name="connsiteY1" fmla="*/ 1734135 h 3222510"/>
              <a:gd name="connsiteX2" fmla="*/ 1018911 w 1018911"/>
              <a:gd name="connsiteY2" fmla="*/ 3222510 h 3222510"/>
              <a:gd name="connsiteX0" fmla="*/ 0 w 2114287"/>
              <a:gd name="connsiteY0" fmla="*/ 888897 h 1658720"/>
              <a:gd name="connsiteX1" fmla="*/ 1514578 w 2114287"/>
              <a:gd name="connsiteY1" fmla="*/ 170345 h 1658720"/>
              <a:gd name="connsiteX2" fmla="*/ 2114287 w 2114287"/>
              <a:gd name="connsiteY2" fmla="*/ 1658720 h 1658720"/>
              <a:gd name="connsiteX0" fmla="*/ 0 w 2114287"/>
              <a:gd name="connsiteY0" fmla="*/ 888897 h 1658720"/>
              <a:gd name="connsiteX1" fmla="*/ 1514578 w 2114287"/>
              <a:gd name="connsiteY1" fmla="*/ 170345 h 1658720"/>
              <a:gd name="connsiteX2" fmla="*/ 2114287 w 2114287"/>
              <a:gd name="connsiteY2" fmla="*/ 1658720 h 1658720"/>
              <a:gd name="connsiteX0" fmla="*/ 0 w 2114287"/>
              <a:gd name="connsiteY0" fmla="*/ 718552 h 1488375"/>
              <a:gd name="connsiteX1" fmla="*/ 1514578 w 2114287"/>
              <a:gd name="connsiteY1" fmla="*/ 0 h 1488375"/>
              <a:gd name="connsiteX2" fmla="*/ 2114287 w 2114287"/>
              <a:gd name="connsiteY2" fmla="*/ 1488375 h 1488375"/>
              <a:gd name="connsiteX0" fmla="*/ 0 w 2114287"/>
              <a:gd name="connsiteY0" fmla="*/ 718552 h 1488375"/>
              <a:gd name="connsiteX1" fmla="*/ 1514578 w 2114287"/>
              <a:gd name="connsiteY1" fmla="*/ 0 h 1488375"/>
              <a:gd name="connsiteX2" fmla="*/ 2114287 w 2114287"/>
              <a:gd name="connsiteY2" fmla="*/ 1488375 h 1488375"/>
              <a:gd name="connsiteX0" fmla="*/ 0 w 2114287"/>
              <a:gd name="connsiteY0" fmla="*/ 718552 h 1488375"/>
              <a:gd name="connsiteX1" fmla="*/ 1514578 w 2114287"/>
              <a:gd name="connsiteY1" fmla="*/ 0 h 1488375"/>
              <a:gd name="connsiteX2" fmla="*/ 2114287 w 2114287"/>
              <a:gd name="connsiteY2" fmla="*/ 1488375 h 1488375"/>
              <a:gd name="connsiteX0" fmla="*/ 0 w 2114287"/>
              <a:gd name="connsiteY0" fmla="*/ 718552 h 1488375"/>
              <a:gd name="connsiteX1" fmla="*/ 1514578 w 2114287"/>
              <a:gd name="connsiteY1" fmla="*/ 0 h 1488375"/>
              <a:gd name="connsiteX2" fmla="*/ 2114287 w 2114287"/>
              <a:gd name="connsiteY2" fmla="*/ 1488375 h 1488375"/>
              <a:gd name="connsiteX0" fmla="*/ 0 w 2114287"/>
              <a:gd name="connsiteY0" fmla="*/ 718552 h 1488375"/>
              <a:gd name="connsiteX1" fmla="*/ 1514578 w 2114287"/>
              <a:gd name="connsiteY1" fmla="*/ 0 h 1488375"/>
              <a:gd name="connsiteX2" fmla="*/ 2114287 w 2114287"/>
              <a:gd name="connsiteY2" fmla="*/ 1488375 h 1488375"/>
              <a:gd name="connsiteX0" fmla="*/ 0 w 2114287"/>
              <a:gd name="connsiteY0" fmla="*/ 718552 h 1488375"/>
              <a:gd name="connsiteX1" fmla="*/ 1514578 w 2114287"/>
              <a:gd name="connsiteY1" fmla="*/ 0 h 1488375"/>
              <a:gd name="connsiteX2" fmla="*/ 2114287 w 2114287"/>
              <a:gd name="connsiteY2" fmla="*/ 1488375 h 1488375"/>
              <a:gd name="connsiteX0" fmla="*/ 0 w 2114287"/>
              <a:gd name="connsiteY0" fmla="*/ 718552 h 1488375"/>
              <a:gd name="connsiteX1" fmla="*/ 1514578 w 2114287"/>
              <a:gd name="connsiteY1" fmla="*/ 0 h 1488375"/>
              <a:gd name="connsiteX2" fmla="*/ 2114287 w 2114287"/>
              <a:gd name="connsiteY2" fmla="*/ 1488375 h 1488375"/>
              <a:gd name="connsiteX0" fmla="*/ 0 w 2114287"/>
              <a:gd name="connsiteY0" fmla="*/ 699502 h 1469325"/>
              <a:gd name="connsiteX1" fmla="*/ 1528866 w 2114287"/>
              <a:gd name="connsiteY1" fmla="*/ 0 h 1469325"/>
              <a:gd name="connsiteX2" fmla="*/ 2114287 w 2114287"/>
              <a:gd name="connsiteY2" fmla="*/ 1469325 h 1469325"/>
              <a:gd name="connsiteX0" fmla="*/ 0 w 2114287"/>
              <a:gd name="connsiteY0" fmla="*/ 718552 h 1488375"/>
              <a:gd name="connsiteX1" fmla="*/ 1528866 w 2114287"/>
              <a:gd name="connsiteY1" fmla="*/ 0 h 1488375"/>
              <a:gd name="connsiteX2" fmla="*/ 2114287 w 2114287"/>
              <a:gd name="connsiteY2" fmla="*/ 1488375 h 1488375"/>
              <a:gd name="connsiteX0" fmla="*/ 0 w 2114287"/>
              <a:gd name="connsiteY0" fmla="*/ 709027 h 1478850"/>
              <a:gd name="connsiteX1" fmla="*/ 1528866 w 2114287"/>
              <a:gd name="connsiteY1" fmla="*/ 0 h 1478850"/>
              <a:gd name="connsiteX2" fmla="*/ 2114287 w 2114287"/>
              <a:gd name="connsiteY2" fmla="*/ 1478850 h 1478850"/>
              <a:gd name="connsiteX0" fmla="*/ 0 w 2114287"/>
              <a:gd name="connsiteY0" fmla="*/ 709027 h 1478850"/>
              <a:gd name="connsiteX1" fmla="*/ 1528866 w 2114287"/>
              <a:gd name="connsiteY1" fmla="*/ 0 h 1478850"/>
              <a:gd name="connsiteX2" fmla="*/ 2114287 w 2114287"/>
              <a:gd name="connsiteY2" fmla="*/ 1478850 h 1478850"/>
              <a:gd name="connsiteX0" fmla="*/ 0 w 2166677"/>
              <a:gd name="connsiteY0" fmla="*/ 709027 h 1455038"/>
              <a:gd name="connsiteX1" fmla="*/ 1528866 w 2166677"/>
              <a:gd name="connsiteY1" fmla="*/ 0 h 1455038"/>
              <a:gd name="connsiteX2" fmla="*/ 2166677 w 2166677"/>
              <a:gd name="connsiteY2" fmla="*/ 1455038 h 1455038"/>
              <a:gd name="connsiteX0" fmla="*/ 0 w 2166677"/>
              <a:gd name="connsiteY0" fmla="*/ 732840 h 1478851"/>
              <a:gd name="connsiteX1" fmla="*/ 1528868 w 2166677"/>
              <a:gd name="connsiteY1" fmla="*/ 0 h 1478851"/>
              <a:gd name="connsiteX2" fmla="*/ 2166677 w 2166677"/>
              <a:gd name="connsiteY2" fmla="*/ 1478851 h 1478851"/>
              <a:gd name="connsiteX0" fmla="*/ 0 w 2195252"/>
              <a:gd name="connsiteY0" fmla="*/ 689977 h 1478851"/>
              <a:gd name="connsiteX1" fmla="*/ 1557443 w 2195252"/>
              <a:gd name="connsiteY1" fmla="*/ 0 h 1478851"/>
              <a:gd name="connsiteX2" fmla="*/ 2195252 w 2195252"/>
              <a:gd name="connsiteY2" fmla="*/ 1478851 h 1478851"/>
              <a:gd name="connsiteX0" fmla="*/ 0 w 2195252"/>
              <a:gd name="connsiteY0" fmla="*/ 689977 h 1478851"/>
              <a:gd name="connsiteX1" fmla="*/ 1557443 w 2195252"/>
              <a:gd name="connsiteY1" fmla="*/ 0 h 1478851"/>
              <a:gd name="connsiteX2" fmla="*/ 2195252 w 2195252"/>
              <a:gd name="connsiteY2" fmla="*/ 1478851 h 1478851"/>
              <a:gd name="connsiteX0" fmla="*/ 0 w 2195252"/>
              <a:gd name="connsiteY0" fmla="*/ 689977 h 1478851"/>
              <a:gd name="connsiteX1" fmla="*/ 1557443 w 2195252"/>
              <a:gd name="connsiteY1" fmla="*/ 0 h 1478851"/>
              <a:gd name="connsiteX2" fmla="*/ 2195252 w 2195252"/>
              <a:gd name="connsiteY2" fmla="*/ 1478851 h 1478851"/>
              <a:gd name="connsiteX0" fmla="*/ 0 w 2195252"/>
              <a:gd name="connsiteY0" fmla="*/ 689977 h 1478851"/>
              <a:gd name="connsiteX1" fmla="*/ 1557443 w 2195252"/>
              <a:gd name="connsiteY1" fmla="*/ 0 h 1478851"/>
              <a:gd name="connsiteX2" fmla="*/ 2195252 w 2195252"/>
              <a:gd name="connsiteY2" fmla="*/ 1478851 h 1478851"/>
            </a:gdLst>
            <a:ahLst/>
            <a:cxnLst>
              <a:cxn ang="0">
                <a:pos x="connsiteX0" y="connsiteY0"/>
              </a:cxn>
              <a:cxn ang="0">
                <a:pos x="connsiteX1" y="connsiteY1"/>
              </a:cxn>
              <a:cxn ang="0">
                <a:pos x="connsiteX2" y="connsiteY2"/>
              </a:cxn>
            </a:cxnLst>
            <a:rect l="l" t="t" r="r" b="b"/>
            <a:pathLst>
              <a:path w="2195252" h="1478851">
                <a:moveTo>
                  <a:pt x="0" y="689977"/>
                </a:moveTo>
                <a:cubicBezTo>
                  <a:pt x="428660" y="760021"/>
                  <a:pt x="695403" y="691955"/>
                  <a:pt x="1557443" y="0"/>
                </a:cubicBezTo>
                <a:cubicBezTo>
                  <a:pt x="1704898" y="273485"/>
                  <a:pt x="2095326" y="795206"/>
                  <a:pt x="2195252" y="1478851"/>
                </a:cubicBezTo>
              </a:path>
            </a:pathLst>
          </a:custGeom>
          <a:noFill/>
          <a:ln w="635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1" name="Freeform: Shape 30">
            <a:extLst>
              <a:ext uri="{FF2B5EF4-FFF2-40B4-BE49-F238E27FC236}">
                <a16:creationId xmlns:a16="http://schemas.microsoft.com/office/drawing/2014/main" id="{6E5EB73C-CD56-731A-789F-9350B2F5D652}"/>
              </a:ext>
            </a:extLst>
          </p:cNvPr>
          <p:cNvSpPr/>
          <p:nvPr/>
        </p:nvSpPr>
        <p:spPr>
          <a:xfrm>
            <a:off x="3548057" y="2975279"/>
            <a:ext cx="1557223" cy="2004326"/>
          </a:xfrm>
          <a:custGeom>
            <a:avLst/>
            <a:gdLst>
              <a:gd name="connsiteX0" fmla="*/ 145192 w 1212697"/>
              <a:gd name="connsiteY0" fmla="*/ 0 h 3357133"/>
              <a:gd name="connsiteX1" fmla="*/ 78080 w 1212697"/>
              <a:gd name="connsiteY1" fmla="*/ 578840 h 3357133"/>
              <a:gd name="connsiteX2" fmla="*/ 1093148 w 1212697"/>
              <a:gd name="connsiteY2" fmla="*/ 2080470 h 3357133"/>
              <a:gd name="connsiteX3" fmla="*/ 1202204 w 1212697"/>
              <a:gd name="connsiteY3" fmla="*/ 3212984 h 3357133"/>
              <a:gd name="connsiteX4" fmla="*/ 1202204 w 1212697"/>
              <a:gd name="connsiteY4" fmla="*/ 3305262 h 3357133"/>
              <a:gd name="connsiteX0" fmla="*/ 127716 w 1223796"/>
              <a:gd name="connsiteY0" fmla="*/ 0 h 3371421"/>
              <a:gd name="connsiteX1" fmla="*/ 89179 w 1223796"/>
              <a:gd name="connsiteY1" fmla="*/ 593128 h 3371421"/>
              <a:gd name="connsiteX2" fmla="*/ 1104247 w 1223796"/>
              <a:gd name="connsiteY2" fmla="*/ 2094758 h 3371421"/>
              <a:gd name="connsiteX3" fmla="*/ 1213303 w 1223796"/>
              <a:gd name="connsiteY3" fmla="*/ 3227272 h 3371421"/>
              <a:gd name="connsiteX4" fmla="*/ 1213303 w 1223796"/>
              <a:gd name="connsiteY4" fmla="*/ 3319550 h 3371421"/>
              <a:gd name="connsiteX0" fmla="*/ 117683 w 1213763"/>
              <a:gd name="connsiteY0" fmla="*/ 0 h 3371421"/>
              <a:gd name="connsiteX1" fmla="*/ 79146 w 1213763"/>
              <a:gd name="connsiteY1" fmla="*/ 593128 h 3371421"/>
              <a:gd name="connsiteX2" fmla="*/ 1094214 w 1213763"/>
              <a:gd name="connsiteY2" fmla="*/ 2094758 h 3371421"/>
              <a:gd name="connsiteX3" fmla="*/ 1203270 w 1213763"/>
              <a:gd name="connsiteY3" fmla="*/ 3227272 h 3371421"/>
              <a:gd name="connsiteX4" fmla="*/ 1203270 w 1213763"/>
              <a:gd name="connsiteY4" fmla="*/ 3319550 h 3371421"/>
              <a:gd name="connsiteX0" fmla="*/ 114519 w 1210599"/>
              <a:gd name="connsiteY0" fmla="*/ 0 h 3371421"/>
              <a:gd name="connsiteX1" fmla="*/ 75982 w 1210599"/>
              <a:gd name="connsiteY1" fmla="*/ 593128 h 3371421"/>
              <a:gd name="connsiteX2" fmla="*/ 1048187 w 1210599"/>
              <a:gd name="connsiteY2" fmla="*/ 2123333 h 3371421"/>
              <a:gd name="connsiteX3" fmla="*/ 1200106 w 1210599"/>
              <a:gd name="connsiteY3" fmla="*/ 3227272 h 3371421"/>
              <a:gd name="connsiteX4" fmla="*/ 1200106 w 1210599"/>
              <a:gd name="connsiteY4" fmla="*/ 3319550 h 3371421"/>
              <a:gd name="connsiteX0" fmla="*/ 95561 w 1191641"/>
              <a:gd name="connsiteY0" fmla="*/ 0 h 3371421"/>
              <a:gd name="connsiteX1" fmla="*/ 57024 w 1191641"/>
              <a:gd name="connsiteY1" fmla="*/ 593128 h 3371421"/>
              <a:gd name="connsiteX2" fmla="*/ 1029229 w 1191641"/>
              <a:gd name="connsiteY2" fmla="*/ 2123333 h 3371421"/>
              <a:gd name="connsiteX3" fmla="*/ 1181148 w 1191641"/>
              <a:gd name="connsiteY3" fmla="*/ 3227272 h 3371421"/>
              <a:gd name="connsiteX4" fmla="*/ 1181148 w 1191641"/>
              <a:gd name="connsiteY4" fmla="*/ 3319550 h 3371421"/>
              <a:gd name="connsiteX0" fmla="*/ 117331 w 1213411"/>
              <a:gd name="connsiteY0" fmla="*/ 0 h 3371421"/>
              <a:gd name="connsiteX1" fmla="*/ 78794 w 1213411"/>
              <a:gd name="connsiteY1" fmla="*/ 593128 h 3371421"/>
              <a:gd name="connsiteX2" fmla="*/ 1089099 w 1213411"/>
              <a:gd name="connsiteY2" fmla="*/ 2118570 h 3371421"/>
              <a:gd name="connsiteX3" fmla="*/ 1202918 w 1213411"/>
              <a:gd name="connsiteY3" fmla="*/ 3227272 h 3371421"/>
              <a:gd name="connsiteX4" fmla="*/ 1202918 w 1213411"/>
              <a:gd name="connsiteY4" fmla="*/ 3319550 h 3371421"/>
              <a:gd name="connsiteX0" fmla="*/ 117331 w 1209736"/>
              <a:gd name="connsiteY0" fmla="*/ 0 h 3227272"/>
              <a:gd name="connsiteX1" fmla="*/ 78794 w 1209736"/>
              <a:gd name="connsiteY1" fmla="*/ 593128 h 3227272"/>
              <a:gd name="connsiteX2" fmla="*/ 1089099 w 1209736"/>
              <a:gd name="connsiteY2" fmla="*/ 2118570 h 3227272"/>
              <a:gd name="connsiteX3" fmla="*/ 1202918 w 1209736"/>
              <a:gd name="connsiteY3" fmla="*/ 3227272 h 3227272"/>
              <a:gd name="connsiteX0" fmla="*/ 117331 w 1223484"/>
              <a:gd name="connsiteY0" fmla="*/ 0 h 3227272"/>
              <a:gd name="connsiteX1" fmla="*/ 78794 w 1223484"/>
              <a:gd name="connsiteY1" fmla="*/ 593128 h 3227272"/>
              <a:gd name="connsiteX2" fmla="*/ 1089099 w 1223484"/>
              <a:gd name="connsiteY2" fmla="*/ 2118570 h 3227272"/>
              <a:gd name="connsiteX3" fmla="*/ 1202918 w 1223484"/>
              <a:gd name="connsiteY3" fmla="*/ 3227272 h 3227272"/>
              <a:gd name="connsiteX0" fmla="*/ 117331 w 1203214"/>
              <a:gd name="connsiteY0" fmla="*/ 0 h 3227272"/>
              <a:gd name="connsiteX1" fmla="*/ 78794 w 1203214"/>
              <a:gd name="connsiteY1" fmla="*/ 593128 h 3227272"/>
              <a:gd name="connsiteX2" fmla="*/ 1089099 w 1203214"/>
              <a:gd name="connsiteY2" fmla="*/ 2118570 h 3227272"/>
              <a:gd name="connsiteX3" fmla="*/ 1169580 w 1203214"/>
              <a:gd name="connsiteY3" fmla="*/ 3227272 h 3227272"/>
              <a:gd name="connsiteX0" fmla="*/ 114519 w 1183938"/>
              <a:gd name="connsiteY0" fmla="*/ 0 h 3227272"/>
              <a:gd name="connsiteX1" fmla="*/ 75982 w 1183938"/>
              <a:gd name="connsiteY1" fmla="*/ 593128 h 3227272"/>
              <a:gd name="connsiteX2" fmla="*/ 1048187 w 1183938"/>
              <a:gd name="connsiteY2" fmla="*/ 2109045 h 3227272"/>
              <a:gd name="connsiteX3" fmla="*/ 1166768 w 1183938"/>
              <a:gd name="connsiteY3" fmla="*/ 3227272 h 3227272"/>
              <a:gd name="connsiteX0" fmla="*/ 116628 w 1197820"/>
              <a:gd name="connsiteY0" fmla="*/ 0 h 3227272"/>
              <a:gd name="connsiteX1" fmla="*/ 78091 w 1197820"/>
              <a:gd name="connsiteY1" fmla="*/ 593128 h 3227272"/>
              <a:gd name="connsiteX2" fmla="*/ 1078871 w 1197820"/>
              <a:gd name="connsiteY2" fmla="*/ 2094757 h 3227272"/>
              <a:gd name="connsiteX3" fmla="*/ 1168877 w 1197820"/>
              <a:gd name="connsiteY3" fmla="*/ 3227272 h 3227272"/>
              <a:gd name="connsiteX0" fmla="*/ 114168 w 1181993"/>
              <a:gd name="connsiteY0" fmla="*/ 0 h 3227272"/>
              <a:gd name="connsiteX1" fmla="*/ 75631 w 1181993"/>
              <a:gd name="connsiteY1" fmla="*/ 593128 h 3227272"/>
              <a:gd name="connsiteX2" fmla="*/ 1043074 w 1181993"/>
              <a:gd name="connsiteY2" fmla="*/ 2094757 h 3227272"/>
              <a:gd name="connsiteX3" fmla="*/ 1166417 w 1181993"/>
              <a:gd name="connsiteY3" fmla="*/ 3227272 h 3227272"/>
              <a:gd name="connsiteX0" fmla="*/ 114519 w 1183938"/>
              <a:gd name="connsiteY0" fmla="*/ 0 h 3227272"/>
              <a:gd name="connsiteX1" fmla="*/ 75982 w 1183938"/>
              <a:gd name="connsiteY1" fmla="*/ 593128 h 3227272"/>
              <a:gd name="connsiteX2" fmla="*/ 1048188 w 1183938"/>
              <a:gd name="connsiteY2" fmla="*/ 2066182 h 3227272"/>
              <a:gd name="connsiteX3" fmla="*/ 1166768 w 1183938"/>
              <a:gd name="connsiteY3" fmla="*/ 3227272 h 3227272"/>
              <a:gd name="connsiteX0" fmla="*/ 114519 w 1197982"/>
              <a:gd name="connsiteY0" fmla="*/ 0 h 3222510"/>
              <a:gd name="connsiteX1" fmla="*/ 75982 w 1197982"/>
              <a:gd name="connsiteY1" fmla="*/ 593128 h 3222510"/>
              <a:gd name="connsiteX2" fmla="*/ 1048188 w 1197982"/>
              <a:gd name="connsiteY2" fmla="*/ 2066182 h 3222510"/>
              <a:gd name="connsiteX3" fmla="*/ 1185818 w 1197982"/>
              <a:gd name="connsiteY3" fmla="*/ 3222510 h 3222510"/>
              <a:gd name="connsiteX0" fmla="*/ 124681 w 1195980"/>
              <a:gd name="connsiteY0" fmla="*/ 0 h 3222510"/>
              <a:gd name="connsiteX1" fmla="*/ 86144 w 1195980"/>
              <a:gd name="connsiteY1" fmla="*/ 593128 h 3222510"/>
              <a:gd name="connsiteX2" fmla="*/ 1195980 w 1195980"/>
              <a:gd name="connsiteY2" fmla="*/ 3222510 h 3222510"/>
              <a:gd name="connsiteX0" fmla="*/ 124681 w 1199824"/>
              <a:gd name="connsiteY0" fmla="*/ 0 h 3222510"/>
              <a:gd name="connsiteX1" fmla="*/ 86144 w 1199824"/>
              <a:gd name="connsiteY1" fmla="*/ 593128 h 3222510"/>
              <a:gd name="connsiteX2" fmla="*/ 1195980 w 1199824"/>
              <a:gd name="connsiteY2" fmla="*/ 3222510 h 3222510"/>
              <a:gd name="connsiteX0" fmla="*/ 0 w 1071299"/>
              <a:gd name="connsiteY0" fmla="*/ 0 h 3222510"/>
              <a:gd name="connsiteX1" fmla="*/ 1071299 w 1071299"/>
              <a:gd name="connsiteY1" fmla="*/ 3222510 h 3222510"/>
              <a:gd name="connsiteX0" fmla="*/ 74894 w 1146193"/>
              <a:gd name="connsiteY0" fmla="*/ 0 h 3222510"/>
              <a:gd name="connsiteX1" fmla="*/ 1146193 w 1146193"/>
              <a:gd name="connsiteY1" fmla="*/ 3222510 h 3222510"/>
              <a:gd name="connsiteX0" fmla="*/ 49259 w 1172244"/>
              <a:gd name="connsiteY0" fmla="*/ 0 h 3222510"/>
              <a:gd name="connsiteX1" fmla="*/ 1120558 w 1172244"/>
              <a:gd name="connsiteY1" fmla="*/ 3222510 h 3222510"/>
              <a:gd name="connsiteX0" fmla="*/ 90518 w 1209819"/>
              <a:gd name="connsiteY0" fmla="*/ 0 h 3222510"/>
              <a:gd name="connsiteX1" fmla="*/ 1161817 w 1209819"/>
              <a:gd name="connsiteY1" fmla="*/ 3222510 h 3222510"/>
              <a:gd name="connsiteX0" fmla="*/ 90878 w 1208105"/>
              <a:gd name="connsiteY0" fmla="*/ 0 h 3222510"/>
              <a:gd name="connsiteX1" fmla="*/ 1162177 w 1208105"/>
              <a:gd name="connsiteY1" fmla="*/ 3222510 h 3222510"/>
              <a:gd name="connsiteX0" fmla="*/ 89393 w 1243931"/>
              <a:gd name="connsiteY0" fmla="*/ 0 h 3241560"/>
              <a:gd name="connsiteX1" fmla="*/ 1198792 w 1243931"/>
              <a:gd name="connsiteY1" fmla="*/ 3241560 h 3241560"/>
              <a:gd name="connsiteX0" fmla="*/ 62064 w 1218765"/>
              <a:gd name="connsiteY0" fmla="*/ 0 h 3241560"/>
              <a:gd name="connsiteX1" fmla="*/ 1171463 w 1218765"/>
              <a:gd name="connsiteY1" fmla="*/ 3241560 h 3241560"/>
              <a:gd name="connsiteX0" fmla="*/ 67998 w 1224190"/>
              <a:gd name="connsiteY0" fmla="*/ 0 h 3241560"/>
              <a:gd name="connsiteX1" fmla="*/ 1177397 w 1224190"/>
              <a:gd name="connsiteY1" fmla="*/ 3241560 h 3241560"/>
              <a:gd name="connsiteX0" fmla="*/ 63863 w 1255968"/>
              <a:gd name="connsiteY0" fmla="*/ 0 h 3241560"/>
              <a:gd name="connsiteX1" fmla="*/ 1173262 w 1255968"/>
              <a:gd name="connsiteY1" fmla="*/ 3241560 h 3241560"/>
              <a:gd name="connsiteX0" fmla="*/ 74665 w 1194876"/>
              <a:gd name="connsiteY0" fmla="*/ 0 h 3241560"/>
              <a:gd name="connsiteX1" fmla="*/ 1184064 w 1194876"/>
              <a:gd name="connsiteY1" fmla="*/ 3241560 h 3241560"/>
              <a:gd name="connsiteX0" fmla="*/ 72044 w 1203321"/>
              <a:gd name="connsiteY0" fmla="*/ 0 h 3241560"/>
              <a:gd name="connsiteX1" fmla="*/ 1181443 w 1203321"/>
              <a:gd name="connsiteY1" fmla="*/ 3241560 h 3241560"/>
              <a:gd name="connsiteX0" fmla="*/ 70645 w 1209441"/>
              <a:gd name="connsiteY0" fmla="*/ 0 h 3241560"/>
              <a:gd name="connsiteX1" fmla="*/ 1180044 w 1209441"/>
              <a:gd name="connsiteY1" fmla="*/ 3241560 h 3241560"/>
              <a:gd name="connsiteX0" fmla="*/ 68490 w 1273015"/>
              <a:gd name="connsiteY0" fmla="*/ 0 h 3232035"/>
              <a:gd name="connsiteX1" fmla="*/ 1244564 w 1273015"/>
              <a:gd name="connsiteY1" fmla="*/ 3232035 h 3232035"/>
              <a:gd name="connsiteX0" fmla="*/ 43640 w 1249640"/>
              <a:gd name="connsiteY0" fmla="*/ 0 h 3232035"/>
              <a:gd name="connsiteX1" fmla="*/ 1219714 w 1249640"/>
              <a:gd name="connsiteY1" fmla="*/ 3232035 h 3232035"/>
              <a:gd name="connsiteX0" fmla="*/ 46173 w 1233888"/>
              <a:gd name="connsiteY0" fmla="*/ 0 h 3232035"/>
              <a:gd name="connsiteX1" fmla="*/ 1222247 w 1233888"/>
              <a:gd name="connsiteY1" fmla="*/ 3232035 h 3232035"/>
              <a:gd name="connsiteX0" fmla="*/ 0 w 1187796"/>
              <a:gd name="connsiteY0" fmla="*/ 0 h 3232035"/>
              <a:gd name="connsiteX1" fmla="*/ 747827 w 1187796"/>
              <a:gd name="connsiteY1" fmla="*/ 1643324 h 3232035"/>
              <a:gd name="connsiteX2" fmla="*/ 1176074 w 1187796"/>
              <a:gd name="connsiteY2" fmla="*/ 3232035 h 3232035"/>
              <a:gd name="connsiteX0" fmla="*/ 1836588 w 1836588"/>
              <a:gd name="connsiteY0" fmla="*/ 0 h 1950922"/>
              <a:gd name="connsiteX1" fmla="*/ 369852 w 1836588"/>
              <a:gd name="connsiteY1" fmla="*/ 362211 h 1950922"/>
              <a:gd name="connsiteX2" fmla="*/ 798099 w 1836588"/>
              <a:gd name="connsiteY2" fmla="*/ 1950922 h 1950922"/>
              <a:gd name="connsiteX0" fmla="*/ 1836588 w 1836588"/>
              <a:gd name="connsiteY0" fmla="*/ 0 h 1950922"/>
              <a:gd name="connsiteX1" fmla="*/ 369852 w 1836588"/>
              <a:gd name="connsiteY1" fmla="*/ 362211 h 1950922"/>
              <a:gd name="connsiteX2" fmla="*/ 798099 w 1836588"/>
              <a:gd name="connsiteY2" fmla="*/ 1950922 h 1950922"/>
              <a:gd name="connsiteX0" fmla="*/ 1466736 w 1466736"/>
              <a:gd name="connsiteY0" fmla="*/ 0 h 1950922"/>
              <a:gd name="connsiteX1" fmla="*/ 0 w 1466736"/>
              <a:gd name="connsiteY1" fmla="*/ 362211 h 1950922"/>
              <a:gd name="connsiteX2" fmla="*/ 428247 w 1466736"/>
              <a:gd name="connsiteY2" fmla="*/ 1950922 h 1950922"/>
              <a:gd name="connsiteX0" fmla="*/ 1466736 w 1466736"/>
              <a:gd name="connsiteY0" fmla="*/ 0 h 1950922"/>
              <a:gd name="connsiteX1" fmla="*/ 0 w 1466736"/>
              <a:gd name="connsiteY1" fmla="*/ 362211 h 1950922"/>
              <a:gd name="connsiteX2" fmla="*/ 428247 w 1466736"/>
              <a:gd name="connsiteY2" fmla="*/ 1950922 h 1950922"/>
              <a:gd name="connsiteX0" fmla="*/ 1466736 w 1466736"/>
              <a:gd name="connsiteY0" fmla="*/ 6878 h 1957800"/>
              <a:gd name="connsiteX1" fmla="*/ 0 w 1466736"/>
              <a:gd name="connsiteY1" fmla="*/ 369089 h 1957800"/>
              <a:gd name="connsiteX2" fmla="*/ 428247 w 1466736"/>
              <a:gd name="connsiteY2" fmla="*/ 1957800 h 1957800"/>
              <a:gd name="connsiteX0" fmla="*/ 1471498 w 1471498"/>
              <a:gd name="connsiteY0" fmla="*/ 7548 h 1944183"/>
              <a:gd name="connsiteX1" fmla="*/ 0 w 1471498"/>
              <a:gd name="connsiteY1" fmla="*/ 355472 h 1944183"/>
              <a:gd name="connsiteX2" fmla="*/ 428247 w 1471498"/>
              <a:gd name="connsiteY2" fmla="*/ 1944183 h 1944183"/>
              <a:gd name="connsiteX0" fmla="*/ 1481023 w 1481023"/>
              <a:gd name="connsiteY0" fmla="*/ 8951 h 1921773"/>
              <a:gd name="connsiteX1" fmla="*/ 0 w 1481023"/>
              <a:gd name="connsiteY1" fmla="*/ 333062 h 1921773"/>
              <a:gd name="connsiteX2" fmla="*/ 428247 w 1481023"/>
              <a:gd name="connsiteY2" fmla="*/ 1921773 h 1921773"/>
              <a:gd name="connsiteX0" fmla="*/ 1481023 w 1481023"/>
              <a:gd name="connsiteY0" fmla="*/ 17505 h 1930327"/>
              <a:gd name="connsiteX1" fmla="*/ 0 w 1481023"/>
              <a:gd name="connsiteY1" fmla="*/ 341616 h 1930327"/>
              <a:gd name="connsiteX2" fmla="*/ 428247 w 1481023"/>
              <a:gd name="connsiteY2" fmla="*/ 1930327 h 1930327"/>
              <a:gd name="connsiteX0" fmla="*/ 1481023 w 1481023"/>
              <a:gd name="connsiteY0" fmla="*/ 17505 h 1930327"/>
              <a:gd name="connsiteX1" fmla="*/ 0 w 1481023"/>
              <a:gd name="connsiteY1" fmla="*/ 341616 h 1930327"/>
              <a:gd name="connsiteX2" fmla="*/ 428247 w 1481023"/>
              <a:gd name="connsiteY2" fmla="*/ 1930327 h 1930327"/>
              <a:gd name="connsiteX0" fmla="*/ 1490548 w 1490548"/>
              <a:gd name="connsiteY0" fmla="*/ 20076 h 1932898"/>
              <a:gd name="connsiteX1" fmla="*/ 0 w 1490548"/>
              <a:gd name="connsiteY1" fmla="*/ 320375 h 1932898"/>
              <a:gd name="connsiteX2" fmla="*/ 437772 w 1490548"/>
              <a:gd name="connsiteY2" fmla="*/ 1932898 h 1932898"/>
              <a:gd name="connsiteX0" fmla="*/ 1490548 w 1490548"/>
              <a:gd name="connsiteY0" fmla="*/ 37676 h 1950498"/>
              <a:gd name="connsiteX1" fmla="*/ 0 w 1490548"/>
              <a:gd name="connsiteY1" fmla="*/ 337975 h 1950498"/>
              <a:gd name="connsiteX2" fmla="*/ 437772 w 1490548"/>
              <a:gd name="connsiteY2" fmla="*/ 1950498 h 1950498"/>
              <a:gd name="connsiteX0" fmla="*/ 1490548 w 1490548"/>
              <a:gd name="connsiteY0" fmla="*/ 37676 h 1950498"/>
              <a:gd name="connsiteX1" fmla="*/ 0 w 1490548"/>
              <a:gd name="connsiteY1" fmla="*/ 337975 h 1950498"/>
              <a:gd name="connsiteX2" fmla="*/ 437772 w 1490548"/>
              <a:gd name="connsiteY2" fmla="*/ 1950498 h 1950498"/>
              <a:gd name="connsiteX0" fmla="*/ 1490548 w 1490548"/>
              <a:gd name="connsiteY0" fmla="*/ 37676 h 1950498"/>
              <a:gd name="connsiteX1" fmla="*/ 0 w 1490548"/>
              <a:gd name="connsiteY1" fmla="*/ 337975 h 1950498"/>
              <a:gd name="connsiteX2" fmla="*/ 433009 w 1490548"/>
              <a:gd name="connsiteY2" fmla="*/ 1950498 h 1950498"/>
              <a:gd name="connsiteX0" fmla="*/ 1490548 w 1490548"/>
              <a:gd name="connsiteY0" fmla="*/ 37676 h 1945735"/>
              <a:gd name="connsiteX1" fmla="*/ 0 w 1490548"/>
              <a:gd name="connsiteY1" fmla="*/ 337975 h 1945735"/>
              <a:gd name="connsiteX2" fmla="*/ 423484 w 1490548"/>
              <a:gd name="connsiteY2" fmla="*/ 1945735 h 1945735"/>
              <a:gd name="connsiteX0" fmla="*/ 1490548 w 1490548"/>
              <a:gd name="connsiteY0" fmla="*/ 37676 h 1998122"/>
              <a:gd name="connsiteX1" fmla="*/ 0 w 1490548"/>
              <a:gd name="connsiteY1" fmla="*/ 337975 h 1998122"/>
              <a:gd name="connsiteX2" fmla="*/ 456821 w 1490548"/>
              <a:gd name="connsiteY2" fmla="*/ 1998122 h 1998122"/>
              <a:gd name="connsiteX0" fmla="*/ 1557223 w 1557223"/>
              <a:gd name="connsiteY0" fmla="*/ 39161 h 1990082"/>
              <a:gd name="connsiteX1" fmla="*/ 0 w 1557223"/>
              <a:gd name="connsiteY1" fmla="*/ 329935 h 1990082"/>
              <a:gd name="connsiteX2" fmla="*/ 456821 w 1557223"/>
              <a:gd name="connsiteY2" fmla="*/ 1990082 h 1990082"/>
              <a:gd name="connsiteX0" fmla="*/ 1557223 w 1557223"/>
              <a:gd name="connsiteY0" fmla="*/ 53405 h 2004326"/>
              <a:gd name="connsiteX1" fmla="*/ 0 w 1557223"/>
              <a:gd name="connsiteY1" fmla="*/ 344179 h 2004326"/>
              <a:gd name="connsiteX2" fmla="*/ 456821 w 1557223"/>
              <a:gd name="connsiteY2" fmla="*/ 2004326 h 2004326"/>
            </a:gdLst>
            <a:ahLst/>
            <a:cxnLst>
              <a:cxn ang="0">
                <a:pos x="connsiteX0" y="connsiteY0"/>
              </a:cxn>
              <a:cxn ang="0">
                <a:pos x="connsiteX1" y="connsiteY1"/>
              </a:cxn>
              <a:cxn ang="0">
                <a:pos x="connsiteX2" y="connsiteY2"/>
              </a:cxn>
            </a:cxnLst>
            <a:rect l="l" t="t" r="r" b="b"/>
            <a:pathLst>
              <a:path w="1557223" h="2004326">
                <a:moveTo>
                  <a:pt x="1557223" y="53405"/>
                </a:moveTo>
                <a:cubicBezTo>
                  <a:pt x="1144510" y="-83032"/>
                  <a:pt x="507962" y="51992"/>
                  <a:pt x="0" y="344179"/>
                </a:cubicBezTo>
                <a:cubicBezTo>
                  <a:pt x="166486" y="656090"/>
                  <a:pt x="542633" y="1087318"/>
                  <a:pt x="456821" y="2004326"/>
                </a:cubicBezTo>
              </a:path>
            </a:pathLst>
          </a:custGeom>
          <a:noFill/>
          <a:ln w="635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7345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27"/>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31"/>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3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7" grpId="0" animBg="1"/>
      <p:bldP spid="27" grpId="1" animBg="1"/>
      <p:bldP spid="30" grpId="0" animBg="1"/>
      <p:bldP spid="30" grpId="1" animBg="1"/>
      <p:bldP spid="31" grpId="0" animBg="1"/>
      <p:bldP spid="31"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7A454A78-5BA5-AB9B-44CC-9DCF850A0683}"/>
              </a:ext>
            </a:extLst>
          </p:cNvPr>
          <p:cNvSpPr>
            <a:spLocks noGrp="1"/>
          </p:cNvSpPr>
          <p:nvPr>
            <p:ph type="title"/>
          </p:nvPr>
        </p:nvSpPr>
        <p:spPr>
          <a:xfrm>
            <a:off x="1981200" y="1"/>
            <a:ext cx="8229600" cy="1468876"/>
          </a:xfrm>
        </p:spPr>
        <p:txBody>
          <a:bodyPr>
            <a:normAutofit/>
          </a:bodyPr>
          <a:lstStyle/>
          <a:p>
            <a:r>
              <a:rPr lang="fr-FR" sz="4000" dirty="0"/>
              <a:t>La loi de destin commun</a:t>
            </a:r>
          </a:p>
        </p:txBody>
      </p:sp>
      <p:sp>
        <p:nvSpPr>
          <p:cNvPr id="44" name="Oval 43">
            <a:extLst>
              <a:ext uri="{FF2B5EF4-FFF2-40B4-BE49-F238E27FC236}">
                <a16:creationId xmlns:a16="http://schemas.microsoft.com/office/drawing/2014/main" id="{64F9E956-5328-C84C-885F-A2FC08B1E19A}"/>
              </a:ext>
            </a:extLst>
          </p:cNvPr>
          <p:cNvSpPr/>
          <p:nvPr/>
        </p:nvSpPr>
        <p:spPr>
          <a:xfrm>
            <a:off x="4166105" y="2932409"/>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Oval 44">
            <a:extLst>
              <a:ext uri="{FF2B5EF4-FFF2-40B4-BE49-F238E27FC236}">
                <a16:creationId xmlns:a16="http://schemas.microsoft.com/office/drawing/2014/main" id="{3BC5C01C-4D6B-E882-D282-84E251B140B0}"/>
              </a:ext>
            </a:extLst>
          </p:cNvPr>
          <p:cNvSpPr/>
          <p:nvPr/>
        </p:nvSpPr>
        <p:spPr>
          <a:xfrm>
            <a:off x="4174036" y="4414148"/>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Oval 45">
            <a:extLst>
              <a:ext uri="{FF2B5EF4-FFF2-40B4-BE49-F238E27FC236}">
                <a16:creationId xmlns:a16="http://schemas.microsoft.com/office/drawing/2014/main" id="{7751A4A2-F8BD-D2E9-8246-5462C7B6177F}"/>
              </a:ext>
            </a:extLst>
          </p:cNvPr>
          <p:cNvSpPr/>
          <p:nvPr/>
        </p:nvSpPr>
        <p:spPr>
          <a:xfrm>
            <a:off x="7201515" y="4813132"/>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Oval 46">
            <a:extLst>
              <a:ext uri="{FF2B5EF4-FFF2-40B4-BE49-F238E27FC236}">
                <a16:creationId xmlns:a16="http://schemas.microsoft.com/office/drawing/2014/main" id="{407BD285-998C-0598-0518-34172F3315B4}"/>
              </a:ext>
            </a:extLst>
          </p:cNvPr>
          <p:cNvSpPr/>
          <p:nvPr/>
        </p:nvSpPr>
        <p:spPr>
          <a:xfrm>
            <a:off x="5778614" y="3332227"/>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Oval 47">
            <a:extLst>
              <a:ext uri="{FF2B5EF4-FFF2-40B4-BE49-F238E27FC236}">
                <a16:creationId xmlns:a16="http://schemas.microsoft.com/office/drawing/2014/main" id="{65BDED7B-30A9-B312-A711-118DBFA3163A}"/>
              </a:ext>
            </a:extLst>
          </p:cNvPr>
          <p:cNvSpPr/>
          <p:nvPr/>
        </p:nvSpPr>
        <p:spPr>
          <a:xfrm>
            <a:off x="6700984" y="2919916"/>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Oval 48">
            <a:extLst>
              <a:ext uri="{FF2B5EF4-FFF2-40B4-BE49-F238E27FC236}">
                <a16:creationId xmlns:a16="http://schemas.microsoft.com/office/drawing/2014/main" id="{1C98CBD1-3868-3991-30A6-79E8468B777C}"/>
              </a:ext>
            </a:extLst>
          </p:cNvPr>
          <p:cNvSpPr/>
          <p:nvPr/>
        </p:nvSpPr>
        <p:spPr>
          <a:xfrm>
            <a:off x="4372005" y="5187034"/>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Oval 49">
            <a:extLst>
              <a:ext uri="{FF2B5EF4-FFF2-40B4-BE49-F238E27FC236}">
                <a16:creationId xmlns:a16="http://schemas.microsoft.com/office/drawing/2014/main" id="{C57DCC50-0B4C-4E8D-521B-CCEA34C4A59F}"/>
              </a:ext>
            </a:extLst>
          </p:cNvPr>
          <p:cNvSpPr/>
          <p:nvPr/>
        </p:nvSpPr>
        <p:spPr>
          <a:xfrm>
            <a:off x="4568552" y="4398767"/>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1" name="Oval 50">
            <a:extLst>
              <a:ext uri="{FF2B5EF4-FFF2-40B4-BE49-F238E27FC236}">
                <a16:creationId xmlns:a16="http://schemas.microsoft.com/office/drawing/2014/main" id="{348E1F50-70CF-4995-B9CF-A42092A75FCD}"/>
              </a:ext>
            </a:extLst>
          </p:cNvPr>
          <p:cNvSpPr/>
          <p:nvPr/>
        </p:nvSpPr>
        <p:spPr>
          <a:xfrm>
            <a:off x="4658552" y="3877587"/>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Oval 51">
            <a:extLst>
              <a:ext uri="{FF2B5EF4-FFF2-40B4-BE49-F238E27FC236}">
                <a16:creationId xmlns:a16="http://schemas.microsoft.com/office/drawing/2014/main" id="{4099D6FF-7003-DA9F-997A-C2E6B4F7500F}"/>
              </a:ext>
            </a:extLst>
          </p:cNvPr>
          <p:cNvSpPr/>
          <p:nvPr/>
        </p:nvSpPr>
        <p:spPr>
          <a:xfrm>
            <a:off x="4750219" y="3140443"/>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Oval 52">
            <a:extLst>
              <a:ext uri="{FF2B5EF4-FFF2-40B4-BE49-F238E27FC236}">
                <a16:creationId xmlns:a16="http://schemas.microsoft.com/office/drawing/2014/main" id="{65F3B804-847B-6AA8-5557-957B2125238E}"/>
              </a:ext>
            </a:extLst>
          </p:cNvPr>
          <p:cNvSpPr/>
          <p:nvPr/>
        </p:nvSpPr>
        <p:spPr>
          <a:xfrm>
            <a:off x="5230459" y="4620795"/>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Oval 53">
            <a:extLst>
              <a:ext uri="{FF2B5EF4-FFF2-40B4-BE49-F238E27FC236}">
                <a16:creationId xmlns:a16="http://schemas.microsoft.com/office/drawing/2014/main" id="{8BD83823-C1BC-EA79-E3DC-AE4B0AC443EC}"/>
              </a:ext>
            </a:extLst>
          </p:cNvPr>
          <p:cNvSpPr/>
          <p:nvPr/>
        </p:nvSpPr>
        <p:spPr>
          <a:xfrm>
            <a:off x="6403883" y="3230443"/>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Oval 54">
            <a:extLst>
              <a:ext uri="{FF2B5EF4-FFF2-40B4-BE49-F238E27FC236}">
                <a16:creationId xmlns:a16="http://schemas.microsoft.com/office/drawing/2014/main" id="{51EBD1B2-7F98-D94A-C09B-1D7F8D0A67F1}"/>
              </a:ext>
            </a:extLst>
          </p:cNvPr>
          <p:cNvSpPr/>
          <p:nvPr/>
        </p:nvSpPr>
        <p:spPr>
          <a:xfrm>
            <a:off x="5087139" y="3842328"/>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Oval 55">
            <a:extLst>
              <a:ext uri="{FF2B5EF4-FFF2-40B4-BE49-F238E27FC236}">
                <a16:creationId xmlns:a16="http://schemas.microsoft.com/office/drawing/2014/main" id="{087AF869-ABF0-5C28-BDC9-409AFDEF4E95}"/>
              </a:ext>
            </a:extLst>
          </p:cNvPr>
          <p:cNvSpPr/>
          <p:nvPr/>
        </p:nvSpPr>
        <p:spPr>
          <a:xfrm>
            <a:off x="6096000" y="2873883"/>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Oval 56">
            <a:extLst>
              <a:ext uri="{FF2B5EF4-FFF2-40B4-BE49-F238E27FC236}">
                <a16:creationId xmlns:a16="http://schemas.microsoft.com/office/drawing/2014/main" id="{8050ACC5-6EE2-35E1-6249-AB9E13E06295}"/>
              </a:ext>
            </a:extLst>
          </p:cNvPr>
          <p:cNvSpPr/>
          <p:nvPr/>
        </p:nvSpPr>
        <p:spPr>
          <a:xfrm>
            <a:off x="5230459" y="5187034"/>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Oval 57">
            <a:extLst>
              <a:ext uri="{FF2B5EF4-FFF2-40B4-BE49-F238E27FC236}">
                <a16:creationId xmlns:a16="http://schemas.microsoft.com/office/drawing/2014/main" id="{DCC4102D-9A51-B46B-330D-93C6BCA51DC2}"/>
              </a:ext>
            </a:extLst>
          </p:cNvPr>
          <p:cNvSpPr/>
          <p:nvPr/>
        </p:nvSpPr>
        <p:spPr>
          <a:xfrm>
            <a:off x="7512037" y="3869162"/>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59" name="Oval 58">
            <a:extLst>
              <a:ext uri="{FF2B5EF4-FFF2-40B4-BE49-F238E27FC236}">
                <a16:creationId xmlns:a16="http://schemas.microsoft.com/office/drawing/2014/main" id="{89840392-DD12-993B-A21B-F905C723AA38}"/>
              </a:ext>
            </a:extLst>
          </p:cNvPr>
          <p:cNvSpPr/>
          <p:nvPr/>
        </p:nvSpPr>
        <p:spPr>
          <a:xfrm>
            <a:off x="5560731" y="3062027"/>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Oval 59">
            <a:extLst>
              <a:ext uri="{FF2B5EF4-FFF2-40B4-BE49-F238E27FC236}">
                <a16:creationId xmlns:a16="http://schemas.microsoft.com/office/drawing/2014/main" id="{6297176F-1230-A530-E83A-FEB000152ACF}"/>
              </a:ext>
            </a:extLst>
          </p:cNvPr>
          <p:cNvSpPr/>
          <p:nvPr/>
        </p:nvSpPr>
        <p:spPr>
          <a:xfrm>
            <a:off x="5831605" y="4139569"/>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Oval 60">
            <a:extLst>
              <a:ext uri="{FF2B5EF4-FFF2-40B4-BE49-F238E27FC236}">
                <a16:creationId xmlns:a16="http://schemas.microsoft.com/office/drawing/2014/main" id="{5D7A5DF5-DAF9-E1AE-233E-3A15B8B04892}"/>
              </a:ext>
            </a:extLst>
          </p:cNvPr>
          <p:cNvSpPr/>
          <p:nvPr/>
        </p:nvSpPr>
        <p:spPr>
          <a:xfrm>
            <a:off x="4930219" y="4326915"/>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Oval 61">
            <a:extLst>
              <a:ext uri="{FF2B5EF4-FFF2-40B4-BE49-F238E27FC236}">
                <a16:creationId xmlns:a16="http://schemas.microsoft.com/office/drawing/2014/main" id="{8026757D-DAD9-F031-7052-7B740C59D5FB}"/>
              </a:ext>
            </a:extLst>
          </p:cNvPr>
          <p:cNvSpPr/>
          <p:nvPr/>
        </p:nvSpPr>
        <p:spPr>
          <a:xfrm>
            <a:off x="6270396" y="3787587"/>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Oval 62">
            <a:extLst>
              <a:ext uri="{FF2B5EF4-FFF2-40B4-BE49-F238E27FC236}">
                <a16:creationId xmlns:a16="http://schemas.microsoft.com/office/drawing/2014/main" id="{2F5C5315-E3B6-F5CF-ACB4-141DC5BBA62F}"/>
              </a:ext>
            </a:extLst>
          </p:cNvPr>
          <p:cNvSpPr/>
          <p:nvPr/>
        </p:nvSpPr>
        <p:spPr>
          <a:xfrm>
            <a:off x="6834863" y="3953887"/>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64" name="Oval 63">
            <a:extLst>
              <a:ext uri="{FF2B5EF4-FFF2-40B4-BE49-F238E27FC236}">
                <a16:creationId xmlns:a16="http://schemas.microsoft.com/office/drawing/2014/main" id="{61079E68-1418-CCBE-B224-F658F4AF2FFE}"/>
              </a:ext>
            </a:extLst>
          </p:cNvPr>
          <p:cNvSpPr/>
          <p:nvPr/>
        </p:nvSpPr>
        <p:spPr>
          <a:xfrm>
            <a:off x="6931515" y="4265810"/>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65" name="Oval 64">
            <a:extLst>
              <a:ext uri="{FF2B5EF4-FFF2-40B4-BE49-F238E27FC236}">
                <a16:creationId xmlns:a16="http://schemas.microsoft.com/office/drawing/2014/main" id="{F77916C3-363D-9399-8241-E8A9E422DE87}"/>
              </a:ext>
            </a:extLst>
          </p:cNvPr>
          <p:cNvSpPr/>
          <p:nvPr/>
        </p:nvSpPr>
        <p:spPr>
          <a:xfrm>
            <a:off x="8143826" y="4030495"/>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66" name="Oval 65">
            <a:extLst>
              <a:ext uri="{FF2B5EF4-FFF2-40B4-BE49-F238E27FC236}">
                <a16:creationId xmlns:a16="http://schemas.microsoft.com/office/drawing/2014/main" id="{FC214490-CA77-4CFF-6682-C24DACA4F83C}"/>
              </a:ext>
            </a:extLst>
          </p:cNvPr>
          <p:cNvSpPr/>
          <p:nvPr/>
        </p:nvSpPr>
        <p:spPr>
          <a:xfrm>
            <a:off x="8332513" y="4578767"/>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67" name="Oval 66">
            <a:extLst>
              <a:ext uri="{FF2B5EF4-FFF2-40B4-BE49-F238E27FC236}">
                <a16:creationId xmlns:a16="http://schemas.microsoft.com/office/drawing/2014/main" id="{9DDC4196-37ED-ED70-A340-1991A42E904B}"/>
              </a:ext>
            </a:extLst>
          </p:cNvPr>
          <p:cNvSpPr/>
          <p:nvPr/>
        </p:nvSpPr>
        <p:spPr>
          <a:xfrm>
            <a:off x="7721367" y="4508718"/>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68" name="Oval 67">
            <a:extLst>
              <a:ext uri="{FF2B5EF4-FFF2-40B4-BE49-F238E27FC236}">
                <a16:creationId xmlns:a16="http://schemas.microsoft.com/office/drawing/2014/main" id="{D2842A8A-5C3F-4A74-6958-B1BF7BC13953}"/>
              </a:ext>
            </a:extLst>
          </p:cNvPr>
          <p:cNvSpPr/>
          <p:nvPr/>
        </p:nvSpPr>
        <p:spPr>
          <a:xfrm>
            <a:off x="6931515" y="3462272"/>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69" name="Oval 68">
            <a:extLst>
              <a:ext uri="{FF2B5EF4-FFF2-40B4-BE49-F238E27FC236}">
                <a16:creationId xmlns:a16="http://schemas.microsoft.com/office/drawing/2014/main" id="{6765E507-074E-873F-BD74-06E1917766DA}"/>
              </a:ext>
            </a:extLst>
          </p:cNvPr>
          <p:cNvSpPr/>
          <p:nvPr/>
        </p:nvSpPr>
        <p:spPr>
          <a:xfrm>
            <a:off x="6331552" y="5007034"/>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Oval 69">
            <a:extLst>
              <a:ext uri="{FF2B5EF4-FFF2-40B4-BE49-F238E27FC236}">
                <a16:creationId xmlns:a16="http://schemas.microsoft.com/office/drawing/2014/main" id="{72BE5476-970B-CEFA-7194-A03B02D19EEC}"/>
              </a:ext>
            </a:extLst>
          </p:cNvPr>
          <p:cNvSpPr/>
          <p:nvPr/>
        </p:nvSpPr>
        <p:spPr>
          <a:xfrm>
            <a:off x="7473304" y="3462272"/>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Oval 70">
            <a:extLst>
              <a:ext uri="{FF2B5EF4-FFF2-40B4-BE49-F238E27FC236}">
                <a16:creationId xmlns:a16="http://schemas.microsoft.com/office/drawing/2014/main" id="{4DE5A85C-E3C3-C834-1962-DC5228BA3E07}"/>
              </a:ext>
            </a:extLst>
          </p:cNvPr>
          <p:cNvSpPr/>
          <p:nvPr/>
        </p:nvSpPr>
        <p:spPr>
          <a:xfrm>
            <a:off x="8097254" y="3489364"/>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Oval 71">
            <a:extLst>
              <a:ext uri="{FF2B5EF4-FFF2-40B4-BE49-F238E27FC236}">
                <a16:creationId xmlns:a16="http://schemas.microsoft.com/office/drawing/2014/main" id="{394608CB-4D04-E720-EA87-6CF30AFE1AD4}"/>
              </a:ext>
            </a:extLst>
          </p:cNvPr>
          <p:cNvSpPr/>
          <p:nvPr/>
        </p:nvSpPr>
        <p:spPr>
          <a:xfrm>
            <a:off x="7420632" y="2898797"/>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Oval 72">
            <a:extLst>
              <a:ext uri="{FF2B5EF4-FFF2-40B4-BE49-F238E27FC236}">
                <a16:creationId xmlns:a16="http://schemas.microsoft.com/office/drawing/2014/main" id="{07F9609C-B1A7-8119-9CA5-AE72FD3D41E0}"/>
              </a:ext>
            </a:extLst>
          </p:cNvPr>
          <p:cNvSpPr/>
          <p:nvPr/>
        </p:nvSpPr>
        <p:spPr>
          <a:xfrm>
            <a:off x="7895763" y="2984049"/>
            <a:ext cx="180000" cy="180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1111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repeatCount="indefinite" fill="hold" grpId="0" nodeType="clickEffect">
                                  <p:stCondLst>
                                    <p:cond delay="0"/>
                                  </p:stCondLst>
                                  <p:endCondLst>
                                    <p:cond evt="onNext" delay="0">
                                      <p:tgtEl>
                                        <p:sldTgt/>
                                      </p:tgtEl>
                                    </p:cond>
                                  </p:endCondLst>
                                  <p:childTnLst>
                                    <p:animMotion origin="layout" path="M 1.45833E-6 -7.40741E-7 C 0.02539 -7.40741E-7 0.04622 0.04236 0.04622 0.09468 C 0.04622 0.14699 0.02539 0.18958 1.45833E-6 0.18958 C -0.02552 0.18958 -0.04623 0.14699 -0.04623 0.09468 C -0.04623 0.04236 -0.02552 -7.40741E-7 1.45833E-6 -7.40741E-7 Z " pathEditMode="relative" rAng="0" ptsTypes="AAAAA">
                                      <p:cBhvr>
                                        <p:cTn id="6" dur="5000" fill="hold"/>
                                        <p:tgtEl>
                                          <p:spTgt spid="44"/>
                                        </p:tgtEl>
                                        <p:attrNameLst>
                                          <p:attrName>ppt_x</p:attrName>
                                          <p:attrName>ppt_y</p:attrName>
                                        </p:attrNameLst>
                                      </p:cBhvr>
                                      <p:rCtr x="0" y="9468"/>
                                    </p:animMotion>
                                  </p:childTnLst>
                                </p:cTn>
                              </p:par>
                              <p:par>
                                <p:cTn id="7" presetID="1" presetClass="path" presetSubtype="0" repeatCount="indefinite" fill="hold" grpId="0" nodeType="withEffect">
                                  <p:stCondLst>
                                    <p:cond delay="0"/>
                                  </p:stCondLst>
                                  <p:endCondLst>
                                    <p:cond evt="onNext" delay="0">
                                      <p:tgtEl>
                                        <p:sldTgt/>
                                      </p:tgtEl>
                                    </p:cond>
                                  </p:endCondLst>
                                  <p:childTnLst>
                                    <p:animMotion origin="layout" path="M 4.16667E-7 -2.96296E-6 C 0.02539 -2.96296E-6 0.04622 -0.04004 0.04622 -0.08958 C 0.04622 -0.13889 0.02539 -0.17893 4.16667E-7 -0.17893 C -0.02552 -0.17893 -0.04622 -0.13889 -0.04622 -0.08958 C -0.04622 -0.04004 -0.02552 -2.96296E-6 4.16667E-7 -2.96296E-6 Z " pathEditMode="relative" rAng="0" ptsTypes="AAAAA">
                                      <p:cBhvr>
                                        <p:cTn id="8" dur="5000" fill="hold"/>
                                        <p:tgtEl>
                                          <p:spTgt spid="45"/>
                                        </p:tgtEl>
                                        <p:attrNameLst>
                                          <p:attrName>ppt_x</p:attrName>
                                          <p:attrName>ppt_y</p:attrName>
                                        </p:attrNameLst>
                                      </p:cBhvr>
                                      <p:rCtr x="0" y="-8958"/>
                                    </p:animMotion>
                                  </p:childTnLst>
                                </p:cTn>
                              </p:par>
                              <p:par>
                                <p:cTn id="9" presetID="1" presetClass="path" presetSubtype="0" repeatCount="indefinite" fill="hold" grpId="0" nodeType="withEffect">
                                  <p:stCondLst>
                                    <p:cond delay="0"/>
                                  </p:stCondLst>
                                  <p:endCondLst>
                                    <p:cond evt="onNext" delay="0">
                                      <p:tgtEl>
                                        <p:sldTgt/>
                                      </p:tgtEl>
                                    </p:cond>
                                  </p:endCondLst>
                                  <p:childTnLst>
                                    <p:animMotion origin="layout" path="M 3.125E-6 -4.81481E-6 C 0.02539 -4.81481E-6 0.04622 -0.04004 0.04622 -0.08958 C 0.04622 -0.13888 0.02539 -0.17893 3.125E-6 -0.17893 C -0.02552 -0.17893 -0.04623 -0.13888 -0.04623 -0.08958 C -0.04623 -0.04004 -0.02552 -4.81481E-6 3.125E-6 -4.81481E-6 Z " pathEditMode="relative" rAng="0" ptsTypes="AAAAA">
                                      <p:cBhvr>
                                        <p:cTn id="10" dur="5000" fill="hold"/>
                                        <p:tgtEl>
                                          <p:spTgt spid="46"/>
                                        </p:tgtEl>
                                        <p:attrNameLst>
                                          <p:attrName>ppt_x</p:attrName>
                                          <p:attrName>ppt_y</p:attrName>
                                        </p:attrNameLst>
                                      </p:cBhvr>
                                      <p:rCtr x="0" y="-8958"/>
                                    </p:animMotion>
                                  </p:childTnLst>
                                </p:cTn>
                              </p:par>
                              <p:par>
                                <p:cTn id="11" presetID="1" presetClass="path" presetSubtype="0" repeatCount="indefinite" fill="hold" grpId="0" nodeType="withEffect">
                                  <p:stCondLst>
                                    <p:cond delay="0"/>
                                  </p:stCondLst>
                                  <p:endCondLst>
                                    <p:cond evt="onNext" delay="0">
                                      <p:tgtEl>
                                        <p:sldTgt/>
                                      </p:tgtEl>
                                    </p:cond>
                                  </p:endCondLst>
                                  <p:childTnLst>
                                    <p:animMotion origin="layout" path="M 0 -2.59259E-6 C 0.02539 -2.59259E-6 0.04622 -0.04004 0.04622 -0.08958 C 0.04622 -0.13889 0.02539 -0.17893 0 -0.17893 C -0.02552 -0.17893 -0.04622 -0.13889 -0.04622 -0.08958 C -0.04622 -0.04004 -0.02552 -2.59259E-6 0 -2.59259E-6 Z " pathEditMode="relative" rAng="0" ptsTypes="AAAAA">
                                      <p:cBhvr>
                                        <p:cTn id="12" dur="5000" fill="hold"/>
                                        <p:tgtEl>
                                          <p:spTgt spid="47"/>
                                        </p:tgtEl>
                                        <p:attrNameLst>
                                          <p:attrName>ppt_x</p:attrName>
                                          <p:attrName>ppt_y</p:attrName>
                                        </p:attrNameLst>
                                      </p:cBhvr>
                                      <p:rCtr x="0" y="-8958"/>
                                    </p:animMotion>
                                  </p:childTnLst>
                                </p:cTn>
                              </p:par>
                              <p:par>
                                <p:cTn id="13" presetID="1" presetClass="path" presetSubtype="0" repeatCount="indefinite" fill="hold" grpId="0" nodeType="withEffect">
                                  <p:stCondLst>
                                    <p:cond delay="0"/>
                                  </p:stCondLst>
                                  <p:endCondLst>
                                    <p:cond evt="onNext" delay="0">
                                      <p:tgtEl>
                                        <p:sldTgt/>
                                      </p:tgtEl>
                                    </p:cond>
                                  </p:endCondLst>
                                  <p:childTnLst>
                                    <p:animMotion origin="layout" path="M -1.04167E-6 1.11111E-6 C 0.02539 1.11111E-6 0.04623 0.04236 0.04623 0.09467 C 0.04623 0.14699 0.02539 0.18958 -1.04167E-6 0.18958 C -0.02552 0.18958 -0.04622 0.14699 -0.04622 0.09467 C -0.04622 0.04236 -0.02552 1.11111E-6 -1.04167E-6 1.11111E-6 Z " pathEditMode="relative" rAng="0" ptsTypes="AAAAA">
                                      <p:cBhvr>
                                        <p:cTn id="14" dur="5000" fill="hold"/>
                                        <p:tgtEl>
                                          <p:spTgt spid="48"/>
                                        </p:tgtEl>
                                        <p:attrNameLst>
                                          <p:attrName>ppt_x</p:attrName>
                                          <p:attrName>ppt_y</p:attrName>
                                        </p:attrNameLst>
                                      </p:cBhvr>
                                      <p:rCtr x="0" y="9468"/>
                                    </p:animMotion>
                                  </p:childTnLst>
                                </p:cTn>
                              </p:par>
                              <p:par>
                                <p:cTn id="15" presetID="1" presetClass="path" presetSubtype="0" repeatCount="indefinite" fill="hold" grpId="0" nodeType="withEffect">
                                  <p:stCondLst>
                                    <p:cond delay="0"/>
                                  </p:stCondLst>
                                  <p:endCondLst>
                                    <p:cond evt="onNext" delay="0">
                                      <p:tgtEl>
                                        <p:sldTgt/>
                                      </p:tgtEl>
                                    </p:cond>
                                  </p:endCondLst>
                                  <p:childTnLst>
                                    <p:animMotion origin="layout" path="M 4.58333E-6 -4.44444E-6 C 0.02539 -4.44444E-6 0.04622 -0.04004 0.04622 -0.08958 C 0.04622 -0.13888 0.02539 -0.17893 4.58333E-6 -0.17893 C -0.02553 -0.17893 -0.04623 -0.13888 -0.04623 -0.08958 C -0.04623 -0.04004 -0.02553 -4.44444E-6 4.58333E-6 -4.44444E-6 Z " pathEditMode="relative" rAng="0" ptsTypes="AAAAA">
                                      <p:cBhvr>
                                        <p:cTn id="16" dur="5000" fill="hold"/>
                                        <p:tgtEl>
                                          <p:spTgt spid="49"/>
                                        </p:tgtEl>
                                        <p:attrNameLst>
                                          <p:attrName>ppt_x</p:attrName>
                                          <p:attrName>ppt_y</p:attrName>
                                        </p:attrNameLst>
                                      </p:cBhvr>
                                      <p:rCtr x="0" y="-8958"/>
                                    </p:animMotion>
                                  </p:childTnLst>
                                </p:cTn>
                              </p:par>
                              <p:par>
                                <p:cTn id="17" presetID="1" presetClass="path" presetSubtype="0" repeatCount="indefinite" fill="hold" grpId="0" nodeType="withEffect">
                                  <p:stCondLst>
                                    <p:cond delay="0"/>
                                  </p:stCondLst>
                                  <p:endCondLst>
                                    <p:cond evt="onNext" delay="0">
                                      <p:tgtEl>
                                        <p:sldTgt/>
                                      </p:tgtEl>
                                    </p:cond>
                                  </p:endCondLst>
                                  <p:childTnLst>
                                    <p:animMotion origin="layout" path="M -1.25E-6 1.85185E-6 C 0.02539 1.85185E-6 0.04623 0.04236 0.04623 0.09467 C 0.04623 0.14699 0.02539 0.18958 -1.25E-6 0.18958 C -0.02552 0.18958 -0.04622 0.14699 -0.04622 0.09467 C -0.04622 0.04236 -0.02552 1.85185E-6 -1.25E-6 1.85185E-6 Z " pathEditMode="relative" rAng="0" ptsTypes="AAAAA">
                                      <p:cBhvr>
                                        <p:cTn id="18" dur="5000" fill="hold"/>
                                        <p:tgtEl>
                                          <p:spTgt spid="50"/>
                                        </p:tgtEl>
                                        <p:attrNameLst>
                                          <p:attrName>ppt_x</p:attrName>
                                          <p:attrName>ppt_y</p:attrName>
                                        </p:attrNameLst>
                                      </p:cBhvr>
                                      <p:rCtr x="0" y="9468"/>
                                    </p:animMotion>
                                  </p:childTnLst>
                                </p:cTn>
                              </p:par>
                              <p:par>
                                <p:cTn id="19" presetID="1" presetClass="path" presetSubtype="0" repeatCount="indefinite" fill="hold" grpId="0" nodeType="withEffect">
                                  <p:stCondLst>
                                    <p:cond delay="0"/>
                                  </p:stCondLst>
                                  <p:endCondLst>
                                    <p:cond evt="onNext" delay="0">
                                      <p:tgtEl>
                                        <p:sldTgt/>
                                      </p:tgtEl>
                                    </p:cond>
                                  </p:endCondLst>
                                  <p:childTnLst>
                                    <p:animMotion origin="layout" path="M -3.125E-6 -2.22222E-6 C 0.02539 -2.22222E-6 0.04623 -0.04004 0.04623 -0.08958 C 0.04623 -0.13889 0.02539 -0.17893 -3.125E-6 -0.17893 C -0.02552 -0.17893 -0.04622 -0.13889 -0.04622 -0.08958 C -0.04622 -0.04004 -0.02552 -2.22222E-6 -3.125E-6 -2.22222E-6 Z " pathEditMode="relative" rAng="0" ptsTypes="AAAAA">
                                      <p:cBhvr>
                                        <p:cTn id="20" dur="5000" fill="hold"/>
                                        <p:tgtEl>
                                          <p:spTgt spid="51"/>
                                        </p:tgtEl>
                                        <p:attrNameLst>
                                          <p:attrName>ppt_x</p:attrName>
                                          <p:attrName>ppt_y</p:attrName>
                                        </p:attrNameLst>
                                      </p:cBhvr>
                                      <p:rCtr x="0" y="-8958"/>
                                    </p:animMotion>
                                  </p:childTnLst>
                                </p:cTn>
                              </p:par>
                              <p:par>
                                <p:cTn id="21" presetID="1" presetClass="path" presetSubtype="0" repeatCount="indefinite" fill="hold" grpId="0" nodeType="withEffect">
                                  <p:stCondLst>
                                    <p:cond delay="0"/>
                                  </p:stCondLst>
                                  <p:endCondLst>
                                    <p:cond evt="onNext" delay="0">
                                      <p:tgtEl>
                                        <p:sldTgt/>
                                      </p:tgtEl>
                                    </p:cond>
                                  </p:endCondLst>
                                  <p:childTnLst>
                                    <p:animMotion origin="layout" path="M 4.79167E-6 -4.81481E-6 C 0.02539 -4.81481E-6 0.04622 0.04237 0.04622 0.09468 C 0.04622 0.147 0.02539 0.18959 4.79167E-6 0.18959 C -0.02553 0.18959 -0.04623 0.147 -0.04623 0.09468 C -0.04623 0.04237 -0.02553 -4.81481E-6 4.79167E-6 -4.81481E-6 Z " pathEditMode="relative" rAng="0" ptsTypes="AAAAA">
                                      <p:cBhvr>
                                        <p:cTn id="22" dur="5000" fill="hold"/>
                                        <p:tgtEl>
                                          <p:spTgt spid="52"/>
                                        </p:tgtEl>
                                        <p:attrNameLst>
                                          <p:attrName>ppt_x</p:attrName>
                                          <p:attrName>ppt_y</p:attrName>
                                        </p:attrNameLst>
                                      </p:cBhvr>
                                      <p:rCtr x="0" y="9468"/>
                                    </p:animMotion>
                                  </p:childTnLst>
                                </p:cTn>
                              </p:par>
                              <p:par>
                                <p:cTn id="23" presetID="1" presetClass="path" presetSubtype="0" repeatCount="indefinite" fill="hold" grpId="0" nodeType="withEffect">
                                  <p:stCondLst>
                                    <p:cond delay="0"/>
                                  </p:stCondLst>
                                  <p:endCondLst>
                                    <p:cond evt="onNext" delay="0">
                                      <p:tgtEl>
                                        <p:sldTgt/>
                                      </p:tgtEl>
                                    </p:cond>
                                  </p:endCondLst>
                                  <p:childTnLst>
                                    <p:animMotion origin="layout" path="M 1.875E-6 4.44444E-6 C 0.02539 4.44444E-6 0.04622 -0.04005 0.04622 -0.08959 C 0.04622 -0.13889 0.02539 -0.17894 1.875E-6 -0.17894 C -0.02552 -0.17894 -0.04623 -0.13889 -0.04623 -0.08959 C -0.04623 -0.04005 -0.02552 4.44444E-6 1.875E-6 4.44444E-6 Z " pathEditMode="relative" rAng="0" ptsTypes="AAAAA">
                                      <p:cBhvr>
                                        <p:cTn id="24" dur="5000" fill="hold"/>
                                        <p:tgtEl>
                                          <p:spTgt spid="53"/>
                                        </p:tgtEl>
                                        <p:attrNameLst>
                                          <p:attrName>ppt_x</p:attrName>
                                          <p:attrName>ppt_y</p:attrName>
                                        </p:attrNameLst>
                                      </p:cBhvr>
                                      <p:rCtr x="0" y="-8958"/>
                                    </p:animMotion>
                                  </p:childTnLst>
                                </p:cTn>
                              </p:par>
                              <p:par>
                                <p:cTn id="25" presetID="1" presetClass="path" presetSubtype="0" repeatCount="indefinite" fill="hold" grpId="0" nodeType="withEffect">
                                  <p:stCondLst>
                                    <p:cond delay="0"/>
                                  </p:stCondLst>
                                  <p:endCondLst>
                                    <p:cond evt="onNext" delay="0">
                                      <p:tgtEl>
                                        <p:sldTgt/>
                                      </p:tgtEl>
                                    </p:cond>
                                  </p:endCondLst>
                                  <p:childTnLst>
                                    <p:animMotion origin="layout" path="M -2.08333E-6 2.22222E-6 C 0.02539 2.22222E-6 0.04623 0.04236 0.04623 0.09467 C 0.04623 0.14699 0.02539 0.18958 -2.08333E-6 0.18958 C -0.02552 0.18958 -0.04622 0.14699 -0.04622 0.09467 C -0.04622 0.04236 -0.02552 2.22222E-6 -2.08333E-6 2.22222E-6 Z " pathEditMode="relative" rAng="0" ptsTypes="AAAAA">
                                      <p:cBhvr>
                                        <p:cTn id="26" dur="5000" fill="hold"/>
                                        <p:tgtEl>
                                          <p:spTgt spid="54"/>
                                        </p:tgtEl>
                                        <p:attrNameLst>
                                          <p:attrName>ppt_x</p:attrName>
                                          <p:attrName>ppt_y</p:attrName>
                                        </p:attrNameLst>
                                      </p:cBhvr>
                                      <p:rCtr x="0" y="9468"/>
                                    </p:animMotion>
                                  </p:childTnLst>
                                </p:cTn>
                              </p:par>
                              <p:par>
                                <p:cTn id="27" presetID="1" presetClass="path" presetSubtype="0" repeatCount="indefinite" fill="hold" grpId="0" nodeType="withEffect">
                                  <p:stCondLst>
                                    <p:cond delay="0"/>
                                  </p:stCondLst>
                                  <p:endCondLst>
                                    <p:cond evt="onNext" delay="0">
                                      <p:tgtEl>
                                        <p:sldTgt/>
                                      </p:tgtEl>
                                    </p:cond>
                                  </p:endCondLst>
                                  <p:childTnLst>
                                    <p:animMotion origin="layout" path="M 6.25E-7 3.7037E-7 C 0.02539 3.7037E-7 0.04622 0.04236 0.04622 0.09468 C 0.04622 0.14699 0.02539 0.18958 6.25E-7 0.18958 C -0.02552 0.18958 -0.04622 0.14699 -0.04622 0.09468 C -0.04622 0.04236 -0.02552 3.7037E-7 6.25E-7 3.7037E-7 Z " pathEditMode="relative" rAng="0" ptsTypes="AAAAA">
                                      <p:cBhvr>
                                        <p:cTn id="28" dur="5000" fill="hold"/>
                                        <p:tgtEl>
                                          <p:spTgt spid="55"/>
                                        </p:tgtEl>
                                        <p:attrNameLst>
                                          <p:attrName>ppt_x</p:attrName>
                                          <p:attrName>ppt_y</p:attrName>
                                        </p:attrNameLst>
                                      </p:cBhvr>
                                      <p:rCtr x="0" y="9468"/>
                                    </p:animMotion>
                                  </p:childTnLst>
                                </p:cTn>
                              </p:par>
                              <p:par>
                                <p:cTn id="29" presetID="1" presetClass="path" presetSubtype="0" repeatCount="indefinite" fill="hold" grpId="0" nodeType="withEffect">
                                  <p:stCondLst>
                                    <p:cond delay="0"/>
                                  </p:stCondLst>
                                  <p:endCondLst>
                                    <p:cond evt="onNext" delay="0">
                                      <p:tgtEl>
                                        <p:sldTgt/>
                                      </p:tgtEl>
                                    </p:cond>
                                  </p:endCondLst>
                                  <p:childTnLst>
                                    <p:animMotion origin="layout" path="M -1.66667E-6 4.07407E-6 C 0.02539 4.07407E-6 0.04623 0.04236 0.04623 0.09467 C 0.04623 0.14699 0.02539 0.18958 -1.66667E-6 0.18958 C -0.02552 0.18958 -0.04622 0.14699 -0.04622 0.09467 C -0.04622 0.04236 -0.02552 4.07407E-6 -1.66667E-6 4.07407E-6 Z " pathEditMode="relative" rAng="0" ptsTypes="AAAAA">
                                      <p:cBhvr>
                                        <p:cTn id="30" dur="5000" fill="hold"/>
                                        <p:tgtEl>
                                          <p:spTgt spid="56"/>
                                        </p:tgtEl>
                                        <p:attrNameLst>
                                          <p:attrName>ppt_x</p:attrName>
                                          <p:attrName>ppt_y</p:attrName>
                                        </p:attrNameLst>
                                      </p:cBhvr>
                                      <p:rCtr x="0" y="9468"/>
                                    </p:animMotion>
                                  </p:childTnLst>
                                </p:cTn>
                              </p:par>
                              <p:par>
                                <p:cTn id="31" presetID="1" presetClass="path" presetSubtype="0" repeatCount="indefinite" fill="hold" grpId="0" nodeType="withEffect">
                                  <p:stCondLst>
                                    <p:cond delay="0"/>
                                  </p:stCondLst>
                                  <p:endCondLst>
                                    <p:cond evt="onNext" delay="0">
                                      <p:tgtEl>
                                        <p:sldTgt/>
                                      </p:tgtEl>
                                    </p:cond>
                                  </p:endCondLst>
                                  <p:childTnLst>
                                    <p:animMotion origin="layout" path="M 1.875E-6 -4.44444E-6 C 0.02539 -4.44444E-6 0.04622 -0.04004 0.04622 -0.08958 C 0.04622 -0.13888 0.02539 -0.17893 1.875E-6 -0.17893 C -0.02552 -0.17893 -0.04623 -0.13888 -0.04623 -0.08958 C -0.04623 -0.04004 -0.02552 -4.44444E-6 1.875E-6 -4.44444E-6 Z " pathEditMode="relative" rAng="0" ptsTypes="AAAAA">
                                      <p:cBhvr>
                                        <p:cTn id="32" dur="5000" fill="hold"/>
                                        <p:tgtEl>
                                          <p:spTgt spid="57"/>
                                        </p:tgtEl>
                                        <p:attrNameLst>
                                          <p:attrName>ppt_x</p:attrName>
                                          <p:attrName>ppt_y</p:attrName>
                                        </p:attrNameLst>
                                      </p:cBhvr>
                                      <p:rCtr x="0" y="-8958"/>
                                    </p:animMotion>
                                  </p:childTnLst>
                                </p:cTn>
                              </p:par>
                              <p:par>
                                <p:cTn id="33" presetID="1" presetClass="path" presetSubtype="0" repeatCount="indefinite" fill="hold" grpId="0" nodeType="withEffect">
                                  <p:stCondLst>
                                    <p:cond delay="0"/>
                                  </p:stCondLst>
                                  <p:endCondLst>
                                    <p:cond evt="onNext" delay="0">
                                      <p:tgtEl>
                                        <p:sldTgt/>
                                      </p:tgtEl>
                                    </p:cond>
                                  </p:endCondLst>
                                  <p:childTnLst>
                                    <p:animMotion origin="layout" path="M 2.5E-6 -4.81481E-6 C 0.02539 -4.81481E-6 0.04622 0.04237 0.04622 0.09468 C 0.04622 0.147 0.02539 0.18959 2.5E-6 0.18959 C -0.02552 0.18959 -0.04623 0.147 -0.04623 0.09468 C -0.04623 0.04237 -0.02552 -4.81481E-6 2.5E-6 -4.81481E-6 Z " pathEditMode="relative" rAng="0" ptsTypes="AAAAA">
                                      <p:cBhvr>
                                        <p:cTn id="34" dur="5000" fill="hold"/>
                                        <p:tgtEl>
                                          <p:spTgt spid="58"/>
                                        </p:tgtEl>
                                        <p:attrNameLst>
                                          <p:attrName>ppt_x</p:attrName>
                                          <p:attrName>ppt_y</p:attrName>
                                        </p:attrNameLst>
                                      </p:cBhvr>
                                      <p:rCtr x="0" y="9468"/>
                                    </p:animMotion>
                                  </p:childTnLst>
                                </p:cTn>
                              </p:par>
                              <p:par>
                                <p:cTn id="35" presetID="1" presetClass="path" presetSubtype="0" repeatCount="indefinite" fill="hold" grpId="0" nodeType="withEffect">
                                  <p:stCondLst>
                                    <p:cond delay="0"/>
                                  </p:stCondLst>
                                  <p:endCondLst>
                                    <p:cond evt="onNext" delay="0">
                                      <p:tgtEl>
                                        <p:sldTgt/>
                                      </p:tgtEl>
                                    </p:cond>
                                  </p:endCondLst>
                                  <p:childTnLst>
                                    <p:animMotion origin="layout" path="M -1.45833E-6 -7.40741E-7 C 0.02539 -7.40741E-7 0.04623 0.04236 0.04623 0.09468 C 0.04623 0.14699 0.02539 0.18958 -1.45833E-6 0.18958 C -0.02552 0.18958 -0.04622 0.14699 -0.04622 0.09468 C -0.04622 0.04236 -0.02552 -7.40741E-7 -1.45833E-6 -7.40741E-7 Z " pathEditMode="relative" rAng="0" ptsTypes="AAAAA">
                                      <p:cBhvr>
                                        <p:cTn id="36" dur="5000" fill="hold"/>
                                        <p:tgtEl>
                                          <p:spTgt spid="59"/>
                                        </p:tgtEl>
                                        <p:attrNameLst>
                                          <p:attrName>ppt_x</p:attrName>
                                          <p:attrName>ppt_y</p:attrName>
                                        </p:attrNameLst>
                                      </p:cBhvr>
                                      <p:rCtr x="0" y="9468"/>
                                    </p:animMotion>
                                  </p:childTnLst>
                                </p:cTn>
                              </p:par>
                              <p:par>
                                <p:cTn id="37" presetID="1" presetClass="path" presetSubtype="0" repeatCount="indefinite" fill="hold" grpId="0" nodeType="withEffect">
                                  <p:stCondLst>
                                    <p:cond delay="0"/>
                                  </p:stCondLst>
                                  <p:endCondLst>
                                    <p:cond evt="onNext" delay="0">
                                      <p:tgtEl>
                                        <p:sldTgt/>
                                      </p:tgtEl>
                                    </p:cond>
                                  </p:endCondLst>
                                  <p:childTnLst>
                                    <p:animMotion origin="layout" path="M 2.91667E-6 3.33333E-6 C 0.02539 3.33333E-6 0.04622 -0.04005 0.04622 -0.08959 C 0.04622 -0.13889 0.02539 -0.17894 2.91667E-6 -0.17894 C -0.02552 -0.17894 -0.04623 -0.13889 -0.04623 -0.08959 C -0.04623 -0.04005 -0.02552 3.33333E-6 2.91667E-6 3.33333E-6 Z " pathEditMode="relative" rAng="0" ptsTypes="AAAAA">
                                      <p:cBhvr>
                                        <p:cTn id="38" dur="5000" fill="hold"/>
                                        <p:tgtEl>
                                          <p:spTgt spid="60"/>
                                        </p:tgtEl>
                                        <p:attrNameLst>
                                          <p:attrName>ppt_x</p:attrName>
                                          <p:attrName>ppt_y</p:attrName>
                                        </p:attrNameLst>
                                      </p:cBhvr>
                                      <p:rCtr x="0" y="-8958"/>
                                    </p:animMotion>
                                  </p:childTnLst>
                                </p:cTn>
                              </p:par>
                              <p:par>
                                <p:cTn id="39" presetID="1" presetClass="path" presetSubtype="0" repeatCount="indefinite" fill="hold" grpId="0" nodeType="withEffect">
                                  <p:stCondLst>
                                    <p:cond delay="0"/>
                                  </p:stCondLst>
                                  <p:endCondLst>
                                    <p:cond evt="onNext" delay="0">
                                      <p:tgtEl>
                                        <p:sldTgt/>
                                      </p:tgtEl>
                                    </p:cond>
                                  </p:endCondLst>
                                  <p:childTnLst>
                                    <p:animMotion origin="layout" path="M 1.25E-6 -1.48148E-6 C 0.02539 -1.48148E-6 0.04622 -0.04004 0.04622 -0.08958 C 0.04622 -0.13889 0.02539 -0.17893 1.25E-6 -0.17893 C -0.02552 -0.17893 -0.04623 -0.13889 -0.04623 -0.08958 C -0.04623 -0.04004 -0.02552 -1.48148E-6 1.25E-6 -1.48148E-6 Z " pathEditMode="relative" rAng="0" ptsTypes="AAAAA">
                                      <p:cBhvr>
                                        <p:cTn id="40" dur="5000" fill="hold"/>
                                        <p:tgtEl>
                                          <p:spTgt spid="61"/>
                                        </p:tgtEl>
                                        <p:attrNameLst>
                                          <p:attrName>ppt_x</p:attrName>
                                          <p:attrName>ppt_y</p:attrName>
                                        </p:attrNameLst>
                                      </p:cBhvr>
                                      <p:rCtr x="0" y="-8958"/>
                                    </p:animMotion>
                                  </p:childTnLst>
                                </p:cTn>
                              </p:par>
                              <p:par>
                                <p:cTn id="41" presetID="1" presetClass="path" presetSubtype="0" repeatCount="indefinite" fill="hold" grpId="0" nodeType="withEffect">
                                  <p:stCondLst>
                                    <p:cond delay="0"/>
                                  </p:stCondLst>
                                  <p:endCondLst>
                                    <p:cond evt="onNext" delay="0">
                                      <p:tgtEl>
                                        <p:sldTgt/>
                                      </p:tgtEl>
                                    </p:cond>
                                  </p:endCondLst>
                                  <p:childTnLst>
                                    <p:animMotion origin="layout" path="M -4.58333E-6 2.22222E-6 C 0.0254 2.22222E-6 0.04623 0.04236 0.04623 0.09467 C 0.04623 0.14699 0.0254 0.18958 -4.58333E-6 0.18958 C -0.02552 0.18958 -0.04622 0.14699 -0.04622 0.09467 C -0.04622 0.04236 -0.02552 2.22222E-6 -4.58333E-6 2.22222E-6 Z " pathEditMode="relative" rAng="0" ptsTypes="AAAAA">
                                      <p:cBhvr>
                                        <p:cTn id="42" dur="5000" fill="hold"/>
                                        <p:tgtEl>
                                          <p:spTgt spid="62"/>
                                        </p:tgtEl>
                                        <p:attrNameLst>
                                          <p:attrName>ppt_x</p:attrName>
                                          <p:attrName>ppt_y</p:attrName>
                                        </p:attrNameLst>
                                      </p:cBhvr>
                                      <p:rCtr x="0" y="9468"/>
                                    </p:animMotion>
                                  </p:childTnLst>
                                </p:cTn>
                              </p:par>
                              <p:par>
                                <p:cTn id="43" presetID="1" presetClass="path" presetSubtype="0" repeatCount="indefinite" fill="hold" grpId="0" nodeType="withEffect">
                                  <p:stCondLst>
                                    <p:cond delay="0"/>
                                  </p:stCondLst>
                                  <p:endCondLst>
                                    <p:cond evt="onNext" delay="0">
                                      <p:tgtEl>
                                        <p:sldTgt/>
                                      </p:tgtEl>
                                    </p:cond>
                                  </p:endCondLst>
                                  <p:childTnLst>
                                    <p:animMotion origin="layout" path="M 1.25E-6 -3.33333E-6 C 0.02539 -3.33333E-6 0.04622 -0.04004 0.04622 -0.08958 C 0.04622 -0.13889 0.02539 -0.17893 1.25E-6 -0.17893 C -0.02552 -0.17893 -0.04623 -0.13889 -0.04623 -0.08958 C -0.04623 -0.04004 -0.02552 -3.33333E-6 1.25E-6 -3.33333E-6 Z " pathEditMode="relative" rAng="0" ptsTypes="AAAAA">
                                      <p:cBhvr>
                                        <p:cTn id="44" dur="5000" fill="hold"/>
                                        <p:tgtEl>
                                          <p:spTgt spid="63"/>
                                        </p:tgtEl>
                                        <p:attrNameLst>
                                          <p:attrName>ppt_x</p:attrName>
                                          <p:attrName>ppt_y</p:attrName>
                                        </p:attrNameLst>
                                      </p:cBhvr>
                                      <p:rCtr x="0" y="-8958"/>
                                    </p:animMotion>
                                  </p:childTnLst>
                                </p:cTn>
                              </p:par>
                              <p:par>
                                <p:cTn id="45" presetID="1" presetClass="path" presetSubtype="0" repeatCount="indefinite" fill="hold" grpId="0" nodeType="withEffect">
                                  <p:stCondLst>
                                    <p:cond delay="0"/>
                                  </p:stCondLst>
                                  <p:endCondLst>
                                    <p:cond evt="onNext" delay="0">
                                      <p:tgtEl>
                                        <p:sldTgt/>
                                      </p:tgtEl>
                                    </p:cond>
                                  </p:endCondLst>
                                  <p:childTnLst>
                                    <p:animMotion origin="layout" path="M -1.45833E-6 4.81481E-6 C 0.02539 4.81481E-6 0.04623 0.04236 0.04623 0.09467 C 0.04623 0.14699 0.02539 0.18958 -1.45833E-6 0.18958 C -0.02552 0.18958 -0.04622 0.14699 -0.04622 0.09467 C -0.04622 0.04236 -0.02552 4.81481E-6 -1.45833E-6 4.81481E-6 Z " pathEditMode="relative" rAng="0" ptsTypes="AAAAA">
                                      <p:cBhvr>
                                        <p:cTn id="46" dur="5000" fill="hold"/>
                                        <p:tgtEl>
                                          <p:spTgt spid="64"/>
                                        </p:tgtEl>
                                        <p:attrNameLst>
                                          <p:attrName>ppt_x</p:attrName>
                                          <p:attrName>ppt_y</p:attrName>
                                        </p:attrNameLst>
                                      </p:cBhvr>
                                      <p:rCtr x="0" y="9468"/>
                                    </p:animMotion>
                                  </p:childTnLst>
                                </p:cTn>
                              </p:par>
                              <p:par>
                                <p:cTn id="47" presetID="1" presetClass="path" presetSubtype="0" repeatCount="indefinite" fill="hold" grpId="0" nodeType="withEffect">
                                  <p:stCondLst>
                                    <p:cond delay="0"/>
                                  </p:stCondLst>
                                  <p:endCondLst>
                                    <p:cond evt="onNext" delay="0">
                                      <p:tgtEl>
                                        <p:sldTgt/>
                                      </p:tgtEl>
                                    </p:cond>
                                  </p:endCondLst>
                                  <p:childTnLst>
                                    <p:animMotion origin="layout" path="M -4.16667E-7 -4.44444E-6 C 0.02539 -4.44444E-6 0.04622 0.04237 0.04622 0.09468 C 0.04622 0.147 0.02539 0.18959 -4.16667E-7 0.18959 C -0.02552 0.18959 -0.04622 0.147 -0.04622 0.09468 C -0.04622 0.04237 -0.02552 -4.44444E-6 -4.16667E-7 -4.44444E-6 Z " pathEditMode="relative" rAng="0" ptsTypes="AAAAA">
                                      <p:cBhvr>
                                        <p:cTn id="48" dur="5000" fill="hold"/>
                                        <p:tgtEl>
                                          <p:spTgt spid="65"/>
                                        </p:tgtEl>
                                        <p:attrNameLst>
                                          <p:attrName>ppt_x</p:attrName>
                                          <p:attrName>ppt_y</p:attrName>
                                        </p:attrNameLst>
                                      </p:cBhvr>
                                      <p:rCtr x="0" y="9468"/>
                                    </p:animMotion>
                                  </p:childTnLst>
                                </p:cTn>
                              </p:par>
                              <p:par>
                                <p:cTn id="49" presetID="1" presetClass="path" presetSubtype="0" repeatCount="indefinite" fill="hold" grpId="0" nodeType="withEffect">
                                  <p:stCondLst>
                                    <p:cond delay="0"/>
                                  </p:stCondLst>
                                  <p:endCondLst>
                                    <p:cond evt="onNext" delay="0">
                                      <p:tgtEl>
                                        <p:sldTgt/>
                                      </p:tgtEl>
                                    </p:cond>
                                  </p:endCondLst>
                                  <p:childTnLst>
                                    <p:animMotion origin="layout" path="M 4.79167E-6 2.96296E-6 C 0.02539 2.96296E-6 0.04622 -0.04005 0.04622 -0.08959 C 0.04622 -0.13889 0.02539 -0.17894 4.79167E-6 -0.17894 C -0.02553 -0.17894 -0.04623 -0.13889 -0.04623 -0.08959 C -0.04623 -0.04005 -0.02553 2.96296E-6 4.79167E-6 2.96296E-6 Z " pathEditMode="relative" rAng="0" ptsTypes="AAAAA">
                                      <p:cBhvr>
                                        <p:cTn id="50" dur="5000" fill="hold"/>
                                        <p:tgtEl>
                                          <p:spTgt spid="66"/>
                                        </p:tgtEl>
                                        <p:attrNameLst>
                                          <p:attrName>ppt_x</p:attrName>
                                          <p:attrName>ppt_y</p:attrName>
                                        </p:attrNameLst>
                                      </p:cBhvr>
                                      <p:rCtr x="0" y="-8958"/>
                                    </p:animMotion>
                                  </p:childTnLst>
                                </p:cTn>
                              </p:par>
                              <p:par>
                                <p:cTn id="51" presetID="1" presetClass="path" presetSubtype="0" repeatCount="indefinite" fill="hold" grpId="0" nodeType="withEffect">
                                  <p:stCondLst>
                                    <p:cond delay="0"/>
                                  </p:stCondLst>
                                  <p:endCondLst>
                                    <p:cond evt="onNext" delay="0">
                                      <p:tgtEl>
                                        <p:sldTgt/>
                                      </p:tgtEl>
                                    </p:cond>
                                  </p:endCondLst>
                                  <p:childTnLst>
                                    <p:animMotion origin="layout" path="M 5E-6 -1.85185E-6 C 0.0254 -1.85185E-6 0.04623 -0.04004 0.04623 -0.08958 C 0.04623 -0.13889 0.0254 -0.17893 5E-6 -0.17893 C -0.02552 -0.17893 -0.04623 -0.13889 -0.04623 -0.08958 C -0.04623 -0.04004 -0.02552 -1.85185E-6 5E-6 -1.85185E-6 Z " pathEditMode="relative" rAng="0" ptsTypes="AAAAA">
                                      <p:cBhvr>
                                        <p:cTn id="52" dur="5000" fill="hold"/>
                                        <p:tgtEl>
                                          <p:spTgt spid="67"/>
                                        </p:tgtEl>
                                        <p:attrNameLst>
                                          <p:attrName>ppt_x</p:attrName>
                                          <p:attrName>ppt_y</p:attrName>
                                        </p:attrNameLst>
                                      </p:cBhvr>
                                      <p:rCtr x="0" y="-8958"/>
                                    </p:animMotion>
                                  </p:childTnLst>
                                </p:cTn>
                              </p:par>
                              <p:par>
                                <p:cTn id="53" presetID="1" presetClass="path" presetSubtype="0" repeatCount="indefinite" fill="hold" grpId="0" nodeType="withEffect">
                                  <p:stCondLst>
                                    <p:cond delay="0"/>
                                  </p:stCondLst>
                                  <p:endCondLst>
                                    <p:cond evt="onNext" delay="0">
                                      <p:tgtEl>
                                        <p:sldTgt/>
                                      </p:tgtEl>
                                    </p:cond>
                                  </p:endCondLst>
                                  <p:childTnLst>
                                    <p:animMotion origin="layout" path="M -1.45833E-6 -4.07407E-6 C 0.02539 -4.07407E-6 0.04623 0.04237 0.04623 0.09468 C 0.04623 0.14699 0.02539 0.18959 -1.45833E-6 0.18959 C -0.02552 0.18959 -0.04622 0.14699 -0.04622 0.09468 C -0.04622 0.04237 -0.02552 -4.07407E-6 -1.45833E-6 -4.07407E-6 Z " pathEditMode="relative" rAng="0" ptsTypes="AAAAA">
                                      <p:cBhvr>
                                        <p:cTn id="54" dur="5000" fill="hold"/>
                                        <p:tgtEl>
                                          <p:spTgt spid="68"/>
                                        </p:tgtEl>
                                        <p:attrNameLst>
                                          <p:attrName>ppt_x</p:attrName>
                                          <p:attrName>ppt_y</p:attrName>
                                        </p:attrNameLst>
                                      </p:cBhvr>
                                      <p:rCtr x="0" y="9468"/>
                                    </p:animMotion>
                                  </p:childTnLst>
                                </p:cTn>
                              </p:par>
                              <p:par>
                                <p:cTn id="55" presetID="1" presetClass="path" presetSubtype="0" repeatCount="indefinite" fill="hold" grpId="0" nodeType="withEffect">
                                  <p:stCondLst>
                                    <p:cond delay="0"/>
                                  </p:stCondLst>
                                  <p:endCondLst>
                                    <p:cond evt="onNext" delay="0">
                                      <p:tgtEl>
                                        <p:sldTgt/>
                                      </p:tgtEl>
                                    </p:cond>
                                  </p:endCondLst>
                                  <p:childTnLst>
                                    <p:animMotion origin="layout" path="M -2.70833E-6 4.44444E-6 C 0.02539 4.44444E-6 0.04623 -0.04005 0.04623 -0.08959 C 0.04623 -0.13889 0.02539 -0.17894 -2.70833E-6 -0.17894 C -0.02552 -0.17894 -0.04622 -0.13889 -0.04622 -0.08959 C -0.04622 -0.04005 -0.02552 4.44444E-6 -2.70833E-6 4.44444E-6 Z " pathEditMode="relative" rAng="0" ptsTypes="AAAAA">
                                      <p:cBhvr>
                                        <p:cTn id="56" dur="5000" fill="hold"/>
                                        <p:tgtEl>
                                          <p:spTgt spid="69"/>
                                        </p:tgtEl>
                                        <p:attrNameLst>
                                          <p:attrName>ppt_x</p:attrName>
                                          <p:attrName>ppt_y</p:attrName>
                                        </p:attrNameLst>
                                      </p:cBhvr>
                                      <p:rCtr x="0" y="-8958"/>
                                    </p:animMotion>
                                  </p:childTnLst>
                                </p:cTn>
                              </p:par>
                              <p:par>
                                <p:cTn id="57" presetID="1" presetClass="path" presetSubtype="0" repeatCount="indefinite" fill="hold" grpId="0" nodeType="withEffect">
                                  <p:stCondLst>
                                    <p:cond delay="0"/>
                                  </p:stCondLst>
                                  <p:endCondLst>
                                    <p:cond evt="onNext" delay="0">
                                      <p:tgtEl>
                                        <p:sldTgt/>
                                      </p:tgtEl>
                                    </p:cond>
                                  </p:endCondLst>
                                  <p:childTnLst>
                                    <p:animMotion origin="layout" path="M -2.5E-6 -4.07407E-6 C 0.02539 -4.07407E-6 0.04623 -0.04004 0.04623 -0.08958 C 0.04623 -0.13888 0.02539 -0.17893 -2.5E-6 -0.17893 C -0.02552 -0.17893 -0.04622 -0.13888 -0.04622 -0.08958 C -0.04622 -0.04004 -0.02552 -4.07407E-6 -2.5E-6 -4.07407E-6 Z " pathEditMode="relative" rAng="0" ptsTypes="AAAAA">
                                      <p:cBhvr>
                                        <p:cTn id="58" dur="5000" fill="hold"/>
                                        <p:tgtEl>
                                          <p:spTgt spid="70"/>
                                        </p:tgtEl>
                                        <p:attrNameLst>
                                          <p:attrName>ppt_x</p:attrName>
                                          <p:attrName>ppt_y</p:attrName>
                                        </p:attrNameLst>
                                      </p:cBhvr>
                                      <p:rCtr x="0" y="-8958"/>
                                    </p:animMotion>
                                  </p:childTnLst>
                                </p:cTn>
                              </p:par>
                              <p:par>
                                <p:cTn id="59" presetID="1" presetClass="path" presetSubtype="0" repeatCount="indefinite" fill="hold" grpId="0" nodeType="withEffect">
                                  <p:stCondLst>
                                    <p:cond delay="0"/>
                                  </p:stCondLst>
                                  <p:endCondLst>
                                    <p:cond evt="onNext" delay="0">
                                      <p:tgtEl>
                                        <p:sldTgt/>
                                      </p:tgtEl>
                                    </p:cond>
                                  </p:endCondLst>
                                  <p:childTnLst>
                                    <p:animMotion origin="layout" path="M -4.375E-6 7.40741E-7 C 0.0254 7.40741E-7 0.04623 0.04236 0.04623 0.09468 C 0.04623 0.14699 0.0254 0.18958 -4.375E-6 0.18958 C -0.02552 0.18958 -0.04622 0.14699 -0.04622 0.09468 C -0.04622 0.04236 -0.02552 7.40741E-7 -4.375E-6 7.40741E-7 Z " pathEditMode="relative" rAng="0" ptsTypes="AAAAA">
                                      <p:cBhvr>
                                        <p:cTn id="60" dur="5000" fill="hold"/>
                                        <p:tgtEl>
                                          <p:spTgt spid="71"/>
                                        </p:tgtEl>
                                        <p:attrNameLst>
                                          <p:attrName>ppt_x</p:attrName>
                                          <p:attrName>ppt_y</p:attrName>
                                        </p:attrNameLst>
                                      </p:cBhvr>
                                      <p:rCtr x="0" y="9468"/>
                                    </p:animMotion>
                                  </p:childTnLst>
                                </p:cTn>
                              </p:par>
                              <p:par>
                                <p:cTn id="61" presetID="1" presetClass="path" presetSubtype="0" repeatCount="indefinite" fill="hold" grpId="0" nodeType="withEffect">
                                  <p:stCondLst>
                                    <p:cond delay="0"/>
                                  </p:stCondLst>
                                  <p:endCondLst>
                                    <p:cond evt="onNext" delay="0">
                                      <p:tgtEl>
                                        <p:sldTgt/>
                                      </p:tgtEl>
                                    </p:cond>
                                  </p:endCondLst>
                                  <p:childTnLst>
                                    <p:animMotion origin="layout" path="M 4.375E-6 1.85185E-6 C 0.02539 1.85185E-6 0.04622 -0.04005 0.04622 -0.08959 C 0.04622 -0.13889 0.02539 -0.17894 4.375E-6 -0.17894 C -0.02553 -0.17894 -0.04623 -0.13889 -0.04623 -0.08959 C -0.04623 -0.04005 -0.02553 1.85185E-6 4.375E-6 1.85185E-6 Z " pathEditMode="relative" rAng="0" ptsTypes="AAAAA">
                                      <p:cBhvr>
                                        <p:cTn id="62" dur="5000" fill="hold"/>
                                        <p:tgtEl>
                                          <p:spTgt spid="72"/>
                                        </p:tgtEl>
                                        <p:attrNameLst>
                                          <p:attrName>ppt_x</p:attrName>
                                          <p:attrName>ppt_y</p:attrName>
                                        </p:attrNameLst>
                                      </p:cBhvr>
                                      <p:rCtr x="0" y="-8958"/>
                                    </p:animMotion>
                                  </p:childTnLst>
                                </p:cTn>
                              </p:par>
                              <p:par>
                                <p:cTn id="63" presetID="1" presetClass="path" presetSubtype="0" repeatCount="indefinite" fill="hold" grpId="0" nodeType="withEffect">
                                  <p:stCondLst>
                                    <p:cond delay="0"/>
                                  </p:stCondLst>
                                  <p:endCondLst>
                                    <p:cond evt="onNext" delay="0">
                                      <p:tgtEl>
                                        <p:sldTgt/>
                                      </p:tgtEl>
                                    </p:cond>
                                  </p:endCondLst>
                                  <p:childTnLst>
                                    <p:animMotion origin="layout" path="M 2.08333E-6 1.85185E-6 C 0.02539 1.85185E-6 0.04622 0.04236 0.04622 0.09467 C 0.04622 0.14699 0.02539 0.18958 2.08333E-6 0.18958 C -0.02552 0.18958 -0.04623 0.14699 -0.04623 0.09467 C -0.04623 0.04236 -0.02552 1.85185E-6 2.08333E-6 1.85185E-6 Z " pathEditMode="relative" rAng="0" ptsTypes="AAAAA">
                                      <p:cBhvr>
                                        <p:cTn id="64" dur="5000" fill="hold"/>
                                        <p:tgtEl>
                                          <p:spTgt spid="73"/>
                                        </p:tgtEl>
                                        <p:attrNameLst>
                                          <p:attrName>ppt_x</p:attrName>
                                          <p:attrName>ppt_y</p:attrName>
                                        </p:attrNameLst>
                                      </p:cBhvr>
                                      <p:rCtr x="0" y="94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81200" y="122238"/>
            <a:ext cx="8229600" cy="1143000"/>
          </a:xfrm>
        </p:spPr>
        <p:txBody>
          <a:bodyPr/>
          <a:lstStyle/>
          <a:p>
            <a:r>
              <a:rPr lang="fr-FR" dirty="0"/>
              <a:t>Lien perception et personnalité ? </a:t>
            </a:r>
          </a:p>
        </p:txBody>
      </p:sp>
      <p:pic>
        <p:nvPicPr>
          <p:cNvPr id="3" name="Image 2"/>
          <p:cNvPicPr>
            <a:picLocks noChangeAspect="1"/>
          </p:cNvPicPr>
          <p:nvPr/>
        </p:nvPicPr>
        <p:blipFill>
          <a:blip r:embed="rId3"/>
          <a:stretch>
            <a:fillRect/>
          </a:stretch>
        </p:blipFill>
        <p:spPr>
          <a:xfrm>
            <a:off x="1866900" y="1243543"/>
            <a:ext cx="8445500" cy="4622800"/>
          </a:xfrm>
          <a:prstGeom prst="rect">
            <a:avLst/>
          </a:prstGeom>
        </p:spPr>
      </p:pic>
      <p:sp>
        <p:nvSpPr>
          <p:cNvPr id="8" name="Rectangle 7"/>
          <p:cNvSpPr/>
          <p:nvPr/>
        </p:nvSpPr>
        <p:spPr>
          <a:xfrm>
            <a:off x="2999660" y="6119336"/>
            <a:ext cx="1632178" cy="523220"/>
          </a:xfrm>
          <a:prstGeom prst="rect">
            <a:avLst/>
          </a:prstGeom>
        </p:spPr>
        <p:txBody>
          <a:bodyPr wrap="none">
            <a:spAutoFit/>
          </a:bodyPr>
          <a:lstStyle/>
          <a:p>
            <a:pPr defTabSz="457200"/>
            <a:r>
              <a:rPr lang="fr-FR" sz="2800" b="1" dirty="0">
                <a:solidFill>
                  <a:prstClr val="black"/>
                </a:solidFill>
                <a:latin typeface="Calibri"/>
              </a:rPr>
              <a:t>NORMAL </a:t>
            </a:r>
          </a:p>
        </p:txBody>
      </p:sp>
      <p:sp>
        <p:nvSpPr>
          <p:cNvPr id="9" name="Rectangle 8"/>
          <p:cNvSpPr/>
          <p:nvPr/>
        </p:nvSpPr>
        <p:spPr>
          <a:xfrm>
            <a:off x="4879260" y="6119336"/>
            <a:ext cx="1374094" cy="523220"/>
          </a:xfrm>
          <a:prstGeom prst="rect">
            <a:avLst/>
          </a:prstGeom>
        </p:spPr>
        <p:txBody>
          <a:bodyPr wrap="none">
            <a:spAutoFit/>
          </a:bodyPr>
          <a:lstStyle/>
          <a:p>
            <a:pPr defTabSz="457200"/>
            <a:r>
              <a:rPr lang="fr-FR" sz="2800" b="1" dirty="0">
                <a:solidFill>
                  <a:prstClr val="black"/>
                </a:solidFill>
                <a:latin typeface="Calibri"/>
              </a:rPr>
              <a:t>GENIAL </a:t>
            </a:r>
          </a:p>
        </p:txBody>
      </p:sp>
      <p:sp>
        <p:nvSpPr>
          <p:cNvPr id="10" name="Rectangle 9"/>
          <p:cNvSpPr/>
          <p:nvPr/>
        </p:nvSpPr>
        <p:spPr>
          <a:xfrm>
            <a:off x="6860460" y="6119336"/>
            <a:ext cx="2487780" cy="523220"/>
          </a:xfrm>
          <a:prstGeom prst="rect">
            <a:avLst/>
          </a:prstGeom>
        </p:spPr>
        <p:txBody>
          <a:bodyPr wrap="none">
            <a:spAutoFit/>
          </a:bodyPr>
          <a:lstStyle/>
          <a:p>
            <a:pPr defTabSz="457200"/>
            <a:r>
              <a:rPr lang="fr-FR" sz="2800" b="1" dirty="0">
                <a:solidFill>
                  <a:prstClr val="black"/>
                </a:solidFill>
                <a:latin typeface="Calibri"/>
              </a:rPr>
              <a:t>SCHIZOPHRENE</a:t>
            </a:r>
          </a:p>
        </p:txBody>
      </p:sp>
    </p:spTree>
    <p:extLst>
      <p:ext uri="{BB962C8B-B14F-4D97-AF65-F5344CB8AC3E}">
        <p14:creationId xmlns:p14="http://schemas.microsoft.com/office/powerpoint/2010/main" val="11167113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e rotating mask illusion.mp4">
            <a:hlinkClick r:id="" action="ppaction://media"/>
          </p:cNvPr>
          <p:cNvPicPr>
            <a:picLocks noChangeAspect="1"/>
          </p:cNvPicPr>
          <p:nvPr>
            <a:videoFile r:link="rId1"/>
            <p:extLst>
              <p:ext uri="{DAA4B4D4-6D71-4841-9C94-3DE7FCFB9230}">
                <p14:media xmlns:p14="http://schemas.microsoft.com/office/powerpoint/2010/main" r:embed="rId2">
                  <p14:trim st="10765"/>
                </p14:media>
              </p:ext>
            </p:extLst>
          </p:nvPr>
        </p:nvPicPr>
        <p:blipFill>
          <a:blip r:embed="rId5"/>
          <a:stretch>
            <a:fillRect/>
          </a:stretch>
        </p:blipFill>
        <p:spPr>
          <a:xfrm>
            <a:off x="1580091" y="42068"/>
            <a:ext cx="9031817" cy="6773863"/>
          </a:xfrm>
          <a:prstGeom prst="rect">
            <a:avLst/>
          </a:prstGeom>
        </p:spPr>
      </p:pic>
    </p:spTree>
    <p:extLst>
      <p:ext uri="{BB962C8B-B14F-4D97-AF65-F5344CB8AC3E}">
        <p14:creationId xmlns:p14="http://schemas.microsoft.com/office/powerpoint/2010/main" val="345960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4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3F7D02-882C-B861-661B-0A2686129778}"/>
              </a:ext>
            </a:extLst>
          </p:cNvPr>
          <p:cNvPicPr>
            <a:picLocks noChangeAspect="1"/>
          </p:cNvPicPr>
          <p:nvPr/>
        </p:nvPicPr>
        <p:blipFill>
          <a:blip r:embed="rId3"/>
          <a:stretch>
            <a:fillRect/>
          </a:stretch>
        </p:blipFill>
        <p:spPr>
          <a:xfrm>
            <a:off x="0" y="0"/>
            <a:ext cx="4572000" cy="6858000"/>
          </a:xfrm>
          <a:prstGeom prst="rect">
            <a:avLst/>
          </a:prstGeom>
        </p:spPr>
      </p:pic>
      <p:sp>
        <p:nvSpPr>
          <p:cNvPr id="2" name="Title 1">
            <a:extLst>
              <a:ext uri="{FF2B5EF4-FFF2-40B4-BE49-F238E27FC236}">
                <a16:creationId xmlns:a16="http://schemas.microsoft.com/office/drawing/2014/main" id="{0FFD16B1-C3FF-4E25-E93C-58FC50CD18CD}"/>
              </a:ext>
            </a:extLst>
          </p:cNvPr>
          <p:cNvSpPr>
            <a:spLocks noGrp="1"/>
          </p:cNvSpPr>
          <p:nvPr>
            <p:ph type="title"/>
          </p:nvPr>
        </p:nvSpPr>
        <p:spPr/>
        <p:txBody>
          <a:bodyPr/>
          <a:lstStyle/>
          <a:p>
            <a:r>
              <a:rPr lang="fr-FR" dirty="0"/>
              <a:t>       En Médecine ?</a:t>
            </a:r>
          </a:p>
        </p:txBody>
      </p:sp>
      <p:pic>
        <p:nvPicPr>
          <p:cNvPr id="5" name="Picture 4" descr="Several bumps on a person's skin&#10;&#10;Description automatically generated">
            <a:extLst>
              <a:ext uri="{FF2B5EF4-FFF2-40B4-BE49-F238E27FC236}">
                <a16:creationId xmlns:a16="http://schemas.microsoft.com/office/drawing/2014/main" id="{C577B797-1AD6-FAA9-653B-855DE8E86B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3520" y="1954530"/>
            <a:ext cx="4876800" cy="3200400"/>
          </a:xfrm>
          <a:prstGeom prst="rect">
            <a:avLst/>
          </a:prstGeom>
        </p:spPr>
      </p:pic>
    </p:spTree>
    <p:extLst>
      <p:ext uri="{BB962C8B-B14F-4D97-AF65-F5344CB8AC3E}">
        <p14:creationId xmlns:p14="http://schemas.microsoft.com/office/powerpoint/2010/main" val="160914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7FBD5-8A5D-5417-0659-9B906873F882}"/>
              </a:ext>
            </a:extLst>
          </p:cNvPr>
          <p:cNvSpPr>
            <a:spLocks noGrp="1"/>
          </p:cNvSpPr>
          <p:nvPr>
            <p:ph type="title"/>
          </p:nvPr>
        </p:nvSpPr>
        <p:spPr/>
        <p:txBody>
          <a:bodyPr/>
          <a:lstStyle/>
          <a:p>
            <a:r>
              <a:rPr lang="fr-FR" noProof="0" dirty="0"/>
              <a:t>Tâche DRM</a:t>
            </a:r>
          </a:p>
        </p:txBody>
      </p:sp>
      <p:sp>
        <p:nvSpPr>
          <p:cNvPr id="3" name="Content Placeholder 2">
            <a:extLst>
              <a:ext uri="{FF2B5EF4-FFF2-40B4-BE49-F238E27FC236}">
                <a16:creationId xmlns:a16="http://schemas.microsoft.com/office/drawing/2014/main" id="{090B789B-3B1D-744F-8523-287F2877FD4D}"/>
              </a:ext>
            </a:extLst>
          </p:cNvPr>
          <p:cNvSpPr>
            <a:spLocks noGrp="1"/>
          </p:cNvSpPr>
          <p:nvPr>
            <p:ph sz="half" idx="1"/>
          </p:nvPr>
        </p:nvSpPr>
        <p:spPr>
          <a:xfrm>
            <a:off x="1295400" y="2057399"/>
            <a:ext cx="3200400" cy="3276601"/>
          </a:xfrm>
        </p:spPr>
        <p:txBody>
          <a:bodyPr>
            <a:normAutofit/>
          </a:bodyPr>
          <a:lstStyle/>
          <a:p>
            <a:pPr marL="0" indent="0" algn="ctr">
              <a:buNone/>
            </a:pPr>
            <a:r>
              <a:rPr lang="fr-FR" sz="3200" noProof="0" dirty="0"/>
              <a:t>lit</a:t>
            </a:r>
          </a:p>
          <a:p>
            <a:pPr marL="0" indent="0" algn="ctr">
              <a:buNone/>
            </a:pPr>
            <a:r>
              <a:rPr lang="fr-FR" sz="3200" noProof="0" dirty="0"/>
              <a:t>repos</a:t>
            </a:r>
          </a:p>
          <a:p>
            <a:pPr marL="0" indent="0" algn="ctr">
              <a:buNone/>
            </a:pPr>
            <a:r>
              <a:rPr lang="fr-FR" sz="3200" noProof="0" dirty="0"/>
              <a:t>éveillé</a:t>
            </a:r>
          </a:p>
          <a:p>
            <a:pPr marL="0" indent="0" algn="ctr">
              <a:buNone/>
            </a:pPr>
            <a:r>
              <a:rPr lang="fr-FR" sz="3200" noProof="0" dirty="0"/>
              <a:t>fatigué</a:t>
            </a:r>
          </a:p>
          <a:p>
            <a:pPr marL="0" indent="0" algn="ctr">
              <a:buNone/>
            </a:pPr>
            <a:r>
              <a:rPr lang="fr-FR" sz="3200" noProof="0" dirty="0"/>
              <a:t>rêve</a:t>
            </a:r>
          </a:p>
        </p:txBody>
      </p:sp>
      <p:sp>
        <p:nvSpPr>
          <p:cNvPr id="4" name="Content Placeholder 3">
            <a:extLst>
              <a:ext uri="{FF2B5EF4-FFF2-40B4-BE49-F238E27FC236}">
                <a16:creationId xmlns:a16="http://schemas.microsoft.com/office/drawing/2014/main" id="{A97C79A1-BAB9-6A5C-6A00-C1268FEB6361}"/>
              </a:ext>
            </a:extLst>
          </p:cNvPr>
          <p:cNvSpPr>
            <a:spLocks noGrp="1"/>
          </p:cNvSpPr>
          <p:nvPr>
            <p:ph sz="half" idx="2"/>
          </p:nvPr>
        </p:nvSpPr>
        <p:spPr>
          <a:xfrm>
            <a:off x="7696200" y="2057399"/>
            <a:ext cx="3200400" cy="3276601"/>
          </a:xfrm>
        </p:spPr>
        <p:txBody>
          <a:bodyPr/>
          <a:lstStyle/>
          <a:p>
            <a:pPr marL="0" indent="0" algn="ctr">
              <a:buNone/>
            </a:pPr>
            <a:r>
              <a:rPr lang="fr-FR" sz="3200" noProof="0" dirty="0"/>
              <a:t>ronfler</a:t>
            </a:r>
          </a:p>
          <a:p>
            <a:pPr marL="0" indent="0" algn="ctr">
              <a:buNone/>
            </a:pPr>
            <a:r>
              <a:rPr lang="fr-FR" sz="3200" noProof="0" dirty="0"/>
              <a:t>sieste</a:t>
            </a:r>
          </a:p>
          <a:p>
            <a:pPr marL="0" indent="0" algn="ctr">
              <a:buNone/>
            </a:pPr>
            <a:r>
              <a:rPr lang="fr-FR" sz="3200" noProof="0" dirty="0"/>
              <a:t>paix</a:t>
            </a:r>
          </a:p>
          <a:p>
            <a:pPr marL="0" indent="0" algn="ctr">
              <a:buNone/>
            </a:pPr>
            <a:r>
              <a:rPr lang="fr-FR" sz="3200" noProof="0" dirty="0"/>
              <a:t>bâiller</a:t>
            </a:r>
          </a:p>
          <a:p>
            <a:pPr marL="0" indent="0" algn="ctr">
              <a:buNone/>
            </a:pPr>
            <a:r>
              <a:rPr lang="fr-FR" sz="3200" noProof="0" dirty="0"/>
              <a:t>somnolence</a:t>
            </a:r>
          </a:p>
        </p:txBody>
      </p:sp>
      <p:sp>
        <p:nvSpPr>
          <p:cNvPr id="5" name="Content Placeholder 2">
            <a:extLst>
              <a:ext uri="{FF2B5EF4-FFF2-40B4-BE49-F238E27FC236}">
                <a16:creationId xmlns:a16="http://schemas.microsoft.com/office/drawing/2014/main" id="{335848D2-E594-3999-2240-146BC09A7178}"/>
              </a:ext>
            </a:extLst>
          </p:cNvPr>
          <p:cNvSpPr txBox="1">
            <a:spLocks/>
          </p:cNvSpPr>
          <p:nvPr/>
        </p:nvSpPr>
        <p:spPr>
          <a:xfrm>
            <a:off x="4495800" y="2057399"/>
            <a:ext cx="3200400" cy="32766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3200" b="0" i="0" u="none" strike="noStrike" kern="1200" cap="none" spc="0" normalizeH="0" baseline="0" noProof="0" dirty="0">
                <a:ln>
                  <a:noFill/>
                </a:ln>
                <a:solidFill>
                  <a:prstClr val="black"/>
                </a:solidFill>
                <a:effectLst/>
                <a:uLnTx/>
                <a:uFillTx/>
                <a:latin typeface="Aptos" panose="02110004020202020204"/>
                <a:ea typeface="+mn-ea"/>
                <a:cs typeface="+mn-cs"/>
              </a:rPr>
              <a:t>réveil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3200" b="0" i="0" u="none" strike="noStrike" kern="1200" cap="none" spc="0" normalizeH="0" baseline="0" noProof="0" dirty="0">
                <a:ln>
                  <a:noFill/>
                </a:ln>
                <a:solidFill>
                  <a:prstClr val="black"/>
                </a:solidFill>
                <a:effectLst/>
                <a:uLnTx/>
                <a:uFillTx/>
                <a:latin typeface="Aptos" panose="02110004020202020204"/>
                <a:ea typeface="+mn-ea"/>
                <a:cs typeface="+mn-cs"/>
              </a:rPr>
              <a:t>roupiller</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3200" b="0" i="0" u="none" strike="noStrike" kern="1200" cap="none" spc="0" normalizeH="0" baseline="0" noProof="0" dirty="0">
                <a:ln>
                  <a:noFill/>
                </a:ln>
                <a:solidFill>
                  <a:prstClr val="black"/>
                </a:solidFill>
                <a:effectLst/>
                <a:uLnTx/>
                <a:uFillTx/>
                <a:latin typeface="Aptos" panose="02110004020202020204"/>
                <a:ea typeface="+mn-ea"/>
                <a:cs typeface="+mn-cs"/>
              </a:rPr>
              <a:t>couverture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3200" b="0" i="0" u="none" strike="noStrike" kern="1200" cap="none" spc="0" normalizeH="0" baseline="0" noProof="0" dirty="0">
                <a:ln>
                  <a:noFill/>
                </a:ln>
                <a:solidFill>
                  <a:prstClr val="black"/>
                </a:solidFill>
                <a:effectLst/>
                <a:uLnTx/>
                <a:uFillTx/>
                <a:latin typeface="Aptos" panose="02110004020202020204"/>
                <a:ea typeface="+mn-ea"/>
                <a:cs typeface="+mn-cs"/>
              </a:rPr>
              <a:t>somnoler</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3200" b="0" i="0" u="none" strike="noStrike" kern="1200" cap="none" spc="0" normalizeH="0" baseline="0" noProof="0" dirty="0">
                <a:ln>
                  <a:noFill/>
                </a:ln>
                <a:solidFill>
                  <a:prstClr val="black"/>
                </a:solidFill>
                <a:effectLst/>
                <a:uLnTx/>
                <a:uFillTx/>
                <a:latin typeface="Aptos" panose="02110004020202020204"/>
                <a:ea typeface="+mn-ea"/>
                <a:cs typeface="+mn-cs"/>
              </a:rPr>
              <a:t>sommeiller</a:t>
            </a:r>
          </a:p>
        </p:txBody>
      </p:sp>
    </p:spTree>
    <p:extLst>
      <p:ext uri="{BB962C8B-B14F-4D97-AF65-F5344CB8AC3E}">
        <p14:creationId xmlns:p14="http://schemas.microsoft.com/office/powerpoint/2010/main" val="245256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191A0D-61B7-9808-E2C1-5ADE7F2FE387}"/>
              </a:ext>
            </a:extLst>
          </p:cNvPr>
          <p:cNvSpPr>
            <a:spLocks noGrp="1"/>
          </p:cNvSpPr>
          <p:nvPr>
            <p:ph type="title"/>
          </p:nvPr>
        </p:nvSpPr>
        <p:spPr/>
        <p:txBody>
          <a:bodyPr/>
          <a:lstStyle/>
          <a:p>
            <a:r>
              <a:rPr lang="fr-FR" noProof="0" dirty="0"/>
              <a:t>Tâche DRM</a:t>
            </a:r>
          </a:p>
        </p:txBody>
      </p:sp>
      <p:sp>
        <p:nvSpPr>
          <p:cNvPr id="6" name="Content Placeholder 5">
            <a:extLst>
              <a:ext uri="{FF2B5EF4-FFF2-40B4-BE49-F238E27FC236}">
                <a16:creationId xmlns:a16="http://schemas.microsoft.com/office/drawing/2014/main" id="{6A095A06-5614-0120-A071-865B3C821FFC}"/>
              </a:ext>
            </a:extLst>
          </p:cNvPr>
          <p:cNvSpPr>
            <a:spLocks noGrp="1"/>
          </p:cNvSpPr>
          <p:nvPr>
            <p:ph idx="1"/>
          </p:nvPr>
        </p:nvSpPr>
        <p:spPr/>
        <p:txBody>
          <a:bodyPr/>
          <a:lstStyle/>
          <a:p>
            <a:r>
              <a:rPr lang="fr-FR" noProof="0" dirty="0"/>
              <a:t>Comptez à rebours par trois… à partir de 321</a:t>
            </a:r>
          </a:p>
        </p:txBody>
      </p:sp>
      <p:sp>
        <p:nvSpPr>
          <p:cNvPr id="7" name="TextBox 6">
            <a:extLst>
              <a:ext uri="{FF2B5EF4-FFF2-40B4-BE49-F238E27FC236}">
                <a16:creationId xmlns:a16="http://schemas.microsoft.com/office/drawing/2014/main" id="{8E191872-E771-E843-D89F-56F556673195}"/>
              </a:ext>
            </a:extLst>
          </p:cNvPr>
          <p:cNvSpPr txBox="1"/>
          <p:nvPr/>
        </p:nvSpPr>
        <p:spPr>
          <a:xfrm>
            <a:off x="4697260" y="3708906"/>
            <a:ext cx="402469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FF0000"/>
                </a:solidFill>
                <a:effectLst/>
                <a:uLnTx/>
                <a:uFillTx/>
                <a:latin typeface="Aptos" panose="02110004020202020204"/>
                <a:ea typeface="+mn-ea"/>
                <a:cs typeface="+mn-cs"/>
              </a:rPr>
              <a:t>Tâche d’interférence</a:t>
            </a:r>
          </a:p>
        </p:txBody>
      </p:sp>
      <p:sp>
        <p:nvSpPr>
          <p:cNvPr id="8" name="Arrow: Left 7">
            <a:extLst>
              <a:ext uri="{FF2B5EF4-FFF2-40B4-BE49-F238E27FC236}">
                <a16:creationId xmlns:a16="http://schemas.microsoft.com/office/drawing/2014/main" id="{DB412EE7-CBB7-45B2-932B-238AC3170660}"/>
              </a:ext>
            </a:extLst>
          </p:cNvPr>
          <p:cNvSpPr/>
          <p:nvPr/>
        </p:nvSpPr>
        <p:spPr>
          <a:xfrm rot="3230575">
            <a:off x="3583937" y="2757159"/>
            <a:ext cx="1748072" cy="513567"/>
          </a:xfrm>
          <a:prstGeom prst="lef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20805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B52EA10-E456-0434-304C-39DAAC41C536}"/>
              </a:ext>
            </a:extLst>
          </p:cNvPr>
          <p:cNvSpPr>
            <a:spLocks noGrp="1"/>
          </p:cNvSpPr>
          <p:nvPr>
            <p:ph type="title"/>
          </p:nvPr>
        </p:nvSpPr>
        <p:spPr/>
        <p:txBody>
          <a:bodyPr/>
          <a:lstStyle/>
          <a:p>
            <a:r>
              <a:rPr lang="fr-FR" dirty="0"/>
              <a:t>Tâche DRM</a:t>
            </a:r>
          </a:p>
        </p:txBody>
      </p:sp>
      <p:sp>
        <p:nvSpPr>
          <p:cNvPr id="6" name="Content Placeholder 5">
            <a:extLst>
              <a:ext uri="{FF2B5EF4-FFF2-40B4-BE49-F238E27FC236}">
                <a16:creationId xmlns:a16="http://schemas.microsoft.com/office/drawing/2014/main" id="{7FC35A0E-C528-80FD-5076-D2BB7F1A7FCE}"/>
              </a:ext>
            </a:extLst>
          </p:cNvPr>
          <p:cNvSpPr>
            <a:spLocks noGrp="1"/>
          </p:cNvSpPr>
          <p:nvPr>
            <p:ph sz="half" idx="1"/>
          </p:nvPr>
        </p:nvSpPr>
        <p:spPr>
          <a:xfrm>
            <a:off x="2590800" y="2133600"/>
            <a:ext cx="3429000" cy="3048000"/>
          </a:xfrm>
        </p:spPr>
        <p:txBody>
          <a:bodyPr>
            <a:normAutofit/>
          </a:bodyPr>
          <a:lstStyle/>
          <a:p>
            <a:pPr marL="0" indent="0" algn="ctr">
              <a:buNone/>
            </a:pPr>
            <a:r>
              <a:rPr lang="fr-FR" sz="3200" dirty="0"/>
              <a:t>lit</a:t>
            </a:r>
          </a:p>
          <a:p>
            <a:pPr marL="0" indent="0" algn="ctr">
              <a:buNone/>
            </a:pPr>
            <a:r>
              <a:rPr lang="fr-FR" sz="3200" dirty="0"/>
              <a:t>football</a:t>
            </a:r>
          </a:p>
          <a:p>
            <a:pPr marL="0" indent="0" algn="ctr">
              <a:buNone/>
            </a:pPr>
            <a:r>
              <a:rPr lang="fr-FR" sz="3200" dirty="0"/>
              <a:t>couverture</a:t>
            </a:r>
          </a:p>
          <a:p>
            <a:pPr marL="0" indent="0" algn="ctr">
              <a:buNone/>
            </a:pPr>
            <a:r>
              <a:rPr lang="fr-FR" sz="3200" dirty="0"/>
              <a:t>somnolence</a:t>
            </a:r>
          </a:p>
          <a:p>
            <a:pPr marL="0" indent="0" algn="ctr">
              <a:buNone/>
            </a:pPr>
            <a:r>
              <a:rPr lang="fr-FR" sz="3200" dirty="0"/>
              <a:t>maison</a:t>
            </a:r>
          </a:p>
        </p:txBody>
      </p:sp>
      <p:sp>
        <p:nvSpPr>
          <p:cNvPr id="7" name="Content Placeholder 6">
            <a:extLst>
              <a:ext uri="{FF2B5EF4-FFF2-40B4-BE49-F238E27FC236}">
                <a16:creationId xmlns:a16="http://schemas.microsoft.com/office/drawing/2014/main" id="{4FADB258-F847-381A-9424-5A1BC155D237}"/>
              </a:ext>
            </a:extLst>
          </p:cNvPr>
          <p:cNvSpPr>
            <a:spLocks noGrp="1"/>
          </p:cNvSpPr>
          <p:nvPr>
            <p:ph sz="half" idx="2"/>
          </p:nvPr>
        </p:nvSpPr>
        <p:spPr>
          <a:xfrm>
            <a:off x="6172200" y="2133599"/>
            <a:ext cx="3429000" cy="3048001"/>
          </a:xfrm>
        </p:spPr>
        <p:txBody>
          <a:bodyPr>
            <a:normAutofit/>
          </a:bodyPr>
          <a:lstStyle/>
          <a:p>
            <a:pPr marL="0" indent="0" algn="ctr">
              <a:buNone/>
            </a:pPr>
            <a:r>
              <a:rPr lang="fr-FR" sz="3200" dirty="0"/>
              <a:t>sieste</a:t>
            </a:r>
          </a:p>
          <a:p>
            <a:pPr marL="0" indent="0" algn="ctr">
              <a:buNone/>
            </a:pPr>
            <a:r>
              <a:rPr lang="fr-FR" sz="3200" dirty="0"/>
              <a:t>marcher</a:t>
            </a:r>
          </a:p>
          <a:p>
            <a:pPr marL="0" indent="0" algn="ctr">
              <a:buNone/>
            </a:pPr>
            <a:r>
              <a:rPr lang="fr-FR" sz="3200" dirty="0"/>
              <a:t>table</a:t>
            </a:r>
          </a:p>
          <a:p>
            <a:pPr marL="0" indent="0" algn="ctr">
              <a:buNone/>
            </a:pPr>
            <a:r>
              <a:rPr lang="fr-FR" sz="3200" dirty="0"/>
              <a:t>rêve</a:t>
            </a:r>
          </a:p>
          <a:p>
            <a:pPr marL="0" indent="0" algn="ctr">
              <a:buNone/>
            </a:pPr>
            <a:r>
              <a:rPr lang="fr-FR" sz="3200" dirty="0"/>
              <a:t>dormir</a:t>
            </a:r>
          </a:p>
        </p:txBody>
      </p:sp>
    </p:spTree>
    <p:extLst>
      <p:ext uri="{BB962C8B-B14F-4D97-AF65-F5344CB8AC3E}">
        <p14:creationId xmlns:p14="http://schemas.microsoft.com/office/powerpoint/2010/main" val="274054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E6AF04-CED0-0461-ADE7-47DF4419BBEA}"/>
              </a:ext>
            </a:extLst>
          </p:cNvPr>
          <p:cNvPicPr>
            <a:picLocks noChangeAspect="1"/>
          </p:cNvPicPr>
          <p:nvPr/>
        </p:nvPicPr>
        <p:blipFill>
          <a:blip r:embed="rId3"/>
          <a:stretch>
            <a:fillRect/>
          </a:stretch>
        </p:blipFill>
        <p:spPr>
          <a:xfrm>
            <a:off x="0" y="1754372"/>
            <a:ext cx="12192000" cy="5103628"/>
          </a:xfrm>
          <a:prstGeom prst="rect">
            <a:avLst/>
          </a:prstGeom>
        </p:spPr>
      </p:pic>
      <p:sp>
        <p:nvSpPr>
          <p:cNvPr id="4" name="Title 1">
            <a:extLst>
              <a:ext uri="{FF2B5EF4-FFF2-40B4-BE49-F238E27FC236}">
                <a16:creationId xmlns:a16="http://schemas.microsoft.com/office/drawing/2014/main" id="{474C148D-C91D-FBD7-D963-B64863CC694C}"/>
              </a:ext>
            </a:extLst>
          </p:cNvPr>
          <p:cNvSpPr>
            <a:spLocks noGrp="1"/>
          </p:cNvSpPr>
          <p:nvPr>
            <p:ph type="title"/>
          </p:nvPr>
        </p:nvSpPr>
        <p:spPr>
          <a:xfrm>
            <a:off x="838200" y="365125"/>
            <a:ext cx="10515600" cy="1325563"/>
          </a:xfrm>
        </p:spPr>
        <p:txBody>
          <a:bodyPr/>
          <a:lstStyle/>
          <a:p>
            <a:r>
              <a:rPr lang="fr-FR" dirty="0"/>
              <a:t>PowerPoint</a:t>
            </a:r>
          </a:p>
        </p:txBody>
      </p:sp>
    </p:spTree>
    <p:extLst>
      <p:ext uri="{BB962C8B-B14F-4D97-AF65-F5344CB8AC3E}">
        <p14:creationId xmlns:p14="http://schemas.microsoft.com/office/powerpoint/2010/main" val="32548832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7FBD5-8A5D-5417-0659-9B906873F882}"/>
              </a:ext>
            </a:extLst>
          </p:cNvPr>
          <p:cNvSpPr>
            <a:spLocks noGrp="1"/>
          </p:cNvSpPr>
          <p:nvPr>
            <p:ph type="title"/>
          </p:nvPr>
        </p:nvSpPr>
        <p:spPr/>
        <p:txBody>
          <a:bodyPr/>
          <a:lstStyle/>
          <a:p>
            <a:r>
              <a:rPr lang="fr-FR" noProof="0" dirty="0"/>
              <a:t>Tâche DRM</a:t>
            </a:r>
          </a:p>
        </p:txBody>
      </p:sp>
      <p:sp>
        <p:nvSpPr>
          <p:cNvPr id="3" name="Content Placeholder 2">
            <a:extLst>
              <a:ext uri="{FF2B5EF4-FFF2-40B4-BE49-F238E27FC236}">
                <a16:creationId xmlns:a16="http://schemas.microsoft.com/office/drawing/2014/main" id="{090B789B-3B1D-744F-8523-287F2877FD4D}"/>
              </a:ext>
            </a:extLst>
          </p:cNvPr>
          <p:cNvSpPr>
            <a:spLocks noGrp="1"/>
          </p:cNvSpPr>
          <p:nvPr>
            <p:ph sz="half" idx="1"/>
          </p:nvPr>
        </p:nvSpPr>
        <p:spPr>
          <a:xfrm>
            <a:off x="1295400" y="2057399"/>
            <a:ext cx="3200400" cy="3276601"/>
          </a:xfrm>
        </p:spPr>
        <p:txBody>
          <a:bodyPr>
            <a:normAutofit/>
          </a:bodyPr>
          <a:lstStyle/>
          <a:p>
            <a:pPr marL="0" indent="0" algn="ctr">
              <a:buNone/>
            </a:pPr>
            <a:r>
              <a:rPr lang="fr-FR" sz="3200" noProof="0" dirty="0"/>
              <a:t>lit</a:t>
            </a:r>
          </a:p>
          <a:p>
            <a:pPr marL="0" indent="0" algn="ctr">
              <a:buNone/>
            </a:pPr>
            <a:r>
              <a:rPr lang="fr-FR" sz="3200" noProof="0" dirty="0"/>
              <a:t>repos</a:t>
            </a:r>
          </a:p>
          <a:p>
            <a:pPr marL="0" indent="0" algn="ctr">
              <a:buNone/>
            </a:pPr>
            <a:r>
              <a:rPr lang="fr-FR" sz="3200" noProof="0" dirty="0"/>
              <a:t>éveillé</a:t>
            </a:r>
          </a:p>
          <a:p>
            <a:pPr marL="0" indent="0" algn="ctr">
              <a:buNone/>
            </a:pPr>
            <a:r>
              <a:rPr lang="fr-FR" sz="3200" noProof="0" dirty="0"/>
              <a:t>fatigué</a:t>
            </a:r>
          </a:p>
          <a:p>
            <a:pPr marL="0" indent="0" algn="ctr">
              <a:buNone/>
            </a:pPr>
            <a:r>
              <a:rPr lang="fr-FR" sz="3200" noProof="0" dirty="0"/>
              <a:t>rêve</a:t>
            </a:r>
          </a:p>
        </p:txBody>
      </p:sp>
      <p:sp>
        <p:nvSpPr>
          <p:cNvPr id="4" name="Content Placeholder 3">
            <a:extLst>
              <a:ext uri="{FF2B5EF4-FFF2-40B4-BE49-F238E27FC236}">
                <a16:creationId xmlns:a16="http://schemas.microsoft.com/office/drawing/2014/main" id="{A97C79A1-BAB9-6A5C-6A00-C1268FEB6361}"/>
              </a:ext>
            </a:extLst>
          </p:cNvPr>
          <p:cNvSpPr>
            <a:spLocks noGrp="1"/>
          </p:cNvSpPr>
          <p:nvPr>
            <p:ph sz="half" idx="2"/>
          </p:nvPr>
        </p:nvSpPr>
        <p:spPr>
          <a:xfrm>
            <a:off x="7696200" y="2057399"/>
            <a:ext cx="3200400" cy="3276601"/>
          </a:xfrm>
        </p:spPr>
        <p:txBody>
          <a:bodyPr/>
          <a:lstStyle/>
          <a:p>
            <a:pPr marL="0" indent="0" algn="ctr">
              <a:buNone/>
            </a:pPr>
            <a:r>
              <a:rPr lang="fr-FR" sz="3200" noProof="0" dirty="0"/>
              <a:t>ronfler</a:t>
            </a:r>
          </a:p>
          <a:p>
            <a:pPr marL="0" indent="0" algn="ctr">
              <a:buNone/>
            </a:pPr>
            <a:r>
              <a:rPr lang="fr-FR" sz="3200" noProof="0" dirty="0"/>
              <a:t>sieste</a:t>
            </a:r>
          </a:p>
          <a:p>
            <a:pPr marL="0" indent="0" algn="ctr">
              <a:buNone/>
            </a:pPr>
            <a:r>
              <a:rPr lang="fr-FR" sz="3200" noProof="0" dirty="0"/>
              <a:t>paix</a:t>
            </a:r>
          </a:p>
          <a:p>
            <a:pPr marL="0" indent="0" algn="ctr">
              <a:buNone/>
            </a:pPr>
            <a:r>
              <a:rPr lang="fr-FR" sz="3200" noProof="0" dirty="0"/>
              <a:t>bâiller</a:t>
            </a:r>
          </a:p>
          <a:p>
            <a:pPr marL="0" indent="0" algn="ctr">
              <a:buNone/>
            </a:pPr>
            <a:r>
              <a:rPr lang="fr-FR" sz="3200" noProof="0" dirty="0"/>
              <a:t>somnolence</a:t>
            </a:r>
          </a:p>
        </p:txBody>
      </p:sp>
      <p:sp>
        <p:nvSpPr>
          <p:cNvPr id="5" name="Content Placeholder 2">
            <a:extLst>
              <a:ext uri="{FF2B5EF4-FFF2-40B4-BE49-F238E27FC236}">
                <a16:creationId xmlns:a16="http://schemas.microsoft.com/office/drawing/2014/main" id="{335848D2-E594-3999-2240-146BC09A7178}"/>
              </a:ext>
            </a:extLst>
          </p:cNvPr>
          <p:cNvSpPr txBox="1">
            <a:spLocks/>
          </p:cNvSpPr>
          <p:nvPr/>
        </p:nvSpPr>
        <p:spPr>
          <a:xfrm>
            <a:off x="4495800" y="2057399"/>
            <a:ext cx="3200400" cy="32766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3200" b="0" i="0" u="none" strike="noStrike" kern="1200" cap="none" spc="0" normalizeH="0" baseline="0" noProof="0" dirty="0">
                <a:ln>
                  <a:noFill/>
                </a:ln>
                <a:solidFill>
                  <a:prstClr val="black"/>
                </a:solidFill>
                <a:effectLst/>
                <a:uLnTx/>
                <a:uFillTx/>
                <a:latin typeface="Aptos" panose="02110004020202020204"/>
                <a:ea typeface="+mn-ea"/>
                <a:cs typeface="+mn-cs"/>
              </a:rPr>
              <a:t>réveil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3200" b="0" i="0" u="none" strike="noStrike" kern="1200" cap="none" spc="0" normalizeH="0" baseline="0" noProof="0" dirty="0">
                <a:ln>
                  <a:noFill/>
                </a:ln>
                <a:solidFill>
                  <a:prstClr val="black"/>
                </a:solidFill>
                <a:effectLst/>
                <a:uLnTx/>
                <a:uFillTx/>
                <a:latin typeface="Aptos" panose="02110004020202020204"/>
                <a:ea typeface="+mn-ea"/>
                <a:cs typeface="+mn-cs"/>
              </a:rPr>
              <a:t>roupiller</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3200" b="0" i="0" u="none" strike="noStrike" kern="1200" cap="none" spc="0" normalizeH="0" baseline="0" noProof="0" dirty="0">
                <a:ln>
                  <a:noFill/>
                </a:ln>
                <a:solidFill>
                  <a:prstClr val="black"/>
                </a:solidFill>
                <a:effectLst/>
                <a:uLnTx/>
                <a:uFillTx/>
                <a:latin typeface="Aptos" panose="02110004020202020204"/>
                <a:ea typeface="+mn-ea"/>
                <a:cs typeface="+mn-cs"/>
              </a:rPr>
              <a:t>couverture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3200" b="0" i="0" u="none" strike="noStrike" kern="1200" cap="none" spc="0" normalizeH="0" baseline="0" noProof="0" dirty="0">
                <a:ln>
                  <a:noFill/>
                </a:ln>
                <a:solidFill>
                  <a:prstClr val="black"/>
                </a:solidFill>
                <a:effectLst/>
                <a:uLnTx/>
                <a:uFillTx/>
                <a:latin typeface="Aptos" panose="02110004020202020204"/>
                <a:ea typeface="+mn-ea"/>
                <a:cs typeface="+mn-cs"/>
              </a:rPr>
              <a:t>somnoler</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3200" b="0" i="0" u="none" strike="noStrike" kern="1200" cap="none" spc="0" normalizeH="0" baseline="0" noProof="0" dirty="0">
                <a:ln>
                  <a:noFill/>
                </a:ln>
                <a:solidFill>
                  <a:prstClr val="black"/>
                </a:solidFill>
                <a:effectLst/>
                <a:uLnTx/>
                <a:uFillTx/>
                <a:latin typeface="Aptos" panose="02110004020202020204"/>
                <a:ea typeface="+mn-ea"/>
                <a:cs typeface="+mn-cs"/>
              </a:rPr>
              <a:t>sommeiller</a:t>
            </a:r>
          </a:p>
        </p:txBody>
      </p:sp>
    </p:spTree>
    <p:extLst>
      <p:ext uri="{BB962C8B-B14F-4D97-AF65-F5344CB8AC3E}">
        <p14:creationId xmlns:p14="http://schemas.microsoft.com/office/powerpoint/2010/main" val="2043582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34399-B7E3-8363-62FE-20A88080A489}"/>
              </a:ext>
            </a:extLst>
          </p:cNvPr>
          <p:cNvSpPr>
            <a:spLocks noGrp="1"/>
          </p:cNvSpPr>
          <p:nvPr>
            <p:ph type="title"/>
          </p:nvPr>
        </p:nvSpPr>
        <p:spPr/>
        <p:txBody>
          <a:bodyPr/>
          <a:lstStyle/>
          <a:p>
            <a:r>
              <a:rPr lang="fr-FR" noProof="0" dirty="0"/>
              <a:t>La psychologie, c’est quoi ?</a:t>
            </a:r>
          </a:p>
        </p:txBody>
      </p:sp>
      <p:sp>
        <p:nvSpPr>
          <p:cNvPr id="3" name="Content Placeholder 2">
            <a:extLst>
              <a:ext uri="{FF2B5EF4-FFF2-40B4-BE49-F238E27FC236}">
                <a16:creationId xmlns:a16="http://schemas.microsoft.com/office/drawing/2014/main" id="{9ECFFD70-DB36-C021-5C9F-77093B827F90}"/>
              </a:ext>
            </a:extLst>
          </p:cNvPr>
          <p:cNvSpPr>
            <a:spLocks noGrp="1"/>
          </p:cNvSpPr>
          <p:nvPr>
            <p:ph idx="1"/>
          </p:nvPr>
        </p:nvSpPr>
        <p:spPr/>
        <p:txBody>
          <a:bodyPr/>
          <a:lstStyle/>
          <a:p>
            <a:r>
              <a:rPr lang="fr-FR" noProof="0" dirty="0"/>
              <a:t>L’étude scientifique de l’esprit humain</a:t>
            </a:r>
          </a:p>
          <a:p>
            <a:r>
              <a:rPr lang="fr-FR" noProof="0" dirty="0"/>
              <a:t>Le projet de la psychologie est d’élaborer une connaissance sur l’humain, élaborée à partir de faits concrets qui ont été obtenus dans un effort pour saisir le réel tel qu’il est, et non tel que nous souhaitions qu’il soit</a:t>
            </a:r>
          </a:p>
        </p:txBody>
      </p:sp>
    </p:spTree>
    <p:extLst>
      <p:ext uri="{BB962C8B-B14F-4D97-AF65-F5344CB8AC3E}">
        <p14:creationId xmlns:p14="http://schemas.microsoft.com/office/powerpoint/2010/main" val="3934045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3463AC81-7A7A-FA0D-BCA0-6210BC3265F8}"/>
              </a:ext>
            </a:extLst>
          </p:cNvPr>
          <p:cNvCxnSpPr>
            <a:cxnSpLocks/>
          </p:cNvCxnSpPr>
          <p:nvPr/>
        </p:nvCxnSpPr>
        <p:spPr>
          <a:xfrm>
            <a:off x="6073775" y="2175876"/>
            <a:ext cx="0" cy="262472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9478E77-1BEF-6599-7D3E-973DA690E45B}"/>
              </a:ext>
            </a:extLst>
          </p:cNvPr>
          <p:cNvCxnSpPr>
            <a:cxnSpLocks/>
          </p:cNvCxnSpPr>
          <p:nvPr/>
        </p:nvCxnSpPr>
        <p:spPr>
          <a:xfrm flipH="1">
            <a:off x="4400550" y="3525876"/>
            <a:ext cx="338455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FC677B2-CE5A-B01E-9DF5-C339EB4987E4}"/>
              </a:ext>
            </a:extLst>
          </p:cNvPr>
          <p:cNvSpPr txBox="1"/>
          <p:nvPr/>
        </p:nvSpPr>
        <p:spPr>
          <a:xfrm>
            <a:off x="2483547" y="3338521"/>
            <a:ext cx="1878904" cy="400110"/>
          </a:xfrm>
          <a:prstGeom prst="rect">
            <a:avLst/>
          </a:prstGeom>
          <a:noFill/>
        </p:spPr>
        <p:txBody>
          <a:bodyPr wrap="square" rtlCol="0">
            <a:spAutoFit/>
          </a:bodyPr>
          <a:lstStyle/>
          <a:p>
            <a:pPr algn="ctr"/>
            <a:r>
              <a:rPr lang="fr-FR" sz="2000" b="1" noProof="0" dirty="0">
                <a:latin typeface="Arial" panose="020B0604020202020204" pitchFamily="34" charset="0"/>
                <a:cs typeface="Arial" panose="020B0604020202020204" pitchFamily="34" charset="0"/>
              </a:rPr>
              <a:t>SOCIAL</a:t>
            </a:r>
          </a:p>
        </p:txBody>
      </p:sp>
      <p:sp>
        <p:nvSpPr>
          <p:cNvPr id="11" name="TextBox 10">
            <a:extLst>
              <a:ext uri="{FF2B5EF4-FFF2-40B4-BE49-F238E27FC236}">
                <a16:creationId xmlns:a16="http://schemas.microsoft.com/office/drawing/2014/main" id="{D3909A0C-E678-CC03-CCE2-264EB36AE3A7}"/>
              </a:ext>
            </a:extLst>
          </p:cNvPr>
          <p:cNvSpPr txBox="1"/>
          <p:nvPr/>
        </p:nvSpPr>
        <p:spPr>
          <a:xfrm>
            <a:off x="8241054" y="3332117"/>
            <a:ext cx="2081305" cy="400110"/>
          </a:xfrm>
          <a:prstGeom prst="rect">
            <a:avLst/>
          </a:prstGeom>
          <a:noFill/>
        </p:spPr>
        <p:txBody>
          <a:bodyPr wrap="square" rtlCol="0">
            <a:spAutoFit/>
          </a:bodyPr>
          <a:lstStyle/>
          <a:p>
            <a:pPr algn="ctr"/>
            <a:r>
              <a:rPr lang="fr-FR" sz="2000" b="1" noProof="0" dirty="0">
                <a:latin typeface="Arial" panose="020B0604020202020204" pitchFamily="34" charset="0"/>
                <a:cs typeface="Arial" panose="020B0604020202020204" pitchFamily="34" charset="0"/>
              </a:rPr>
              <a:t>BIOLOGIQUE</a:t>
            </a:r>
          </a:p>
        </p:txBody>
      </p:sp>
      <p:sp>
        <p:nvSpPr>
          <p:cNvPr id="12" name="TextBox 11">
            <a:extLst>
              <a:ext uri="{FF2B5EF4-FFF2-40B4-BE49-F238E27FC236}">
                <a16:creationId xmlns:a16="http://schemas.microsoft.com/office/drawing/2014/main" id="{EAED01E7-A327-E4C9-7B72-E1BEB6222096}"/>
              </a:ext>
            </a:extLst>
          </p:cNvPr>
          <p:cNvSpPr txBox="1"/>
          <p:nvPr/>
        </p:nvSpPr>
        <p:spPr>
          <a:xfrm>
            <a:off x="5033122" y="380670"/>
            <a:ext cx="2081305" cy="400110"/>
          </a:xfrm>
          <a:prstGeom prst="rect">
            <a:avLst/>
          </a:prstGeom>
          <a:noFill/>
        </p:spPr>
        <p:txBody>
          <a:bodyPr wrap="square" rtlCol="0">
            <a:spAutoFit/>
          </a:bodyPr>
          <a:lstStyle/>
          <a:p>
            <a:pPr algn="ctr"/>
            <a:r>
              <a:rPr lang="fr-FR" sz="2000" b="1" noProof="0" dirty="0">
                <a:latin typeface="Arial" panose="020B0604020202020204" pitchFamily="34" charset="0"/>
                <a:cs typeface="Arial" panose="020B0604020202020204" pitchFamily="34" charset="0"/>
              </a:rPr>
              <a:t>NORMAL</a:t>
            </a:r>
          </a:p>
        </p:txBody>
      </p:sp>
      <p:sp>
        <p:nvSpPr>
          <p:cNvPr id="13" name="TextBox 12">
            <a:extLst>
              <a:ext uri="{FF2B5EF4-FFF2-40B4-BE49-F238E27FC236}">
                <a16:creationId xmlns:a16="http://schemas.microsoft.com/office/drawing/2014/main" id="{8DC970B9-268B-ECEF-36EE-1F138F312D57}"/>
              </a:ext>
            </a:extLst>
          </p:cNvPr>
          <p:cNvSpPr txBox="1"/>
          <p:nvPr/>
        </p:nvSpPr>
        <p:spPr>
          <a:xfrm>
            <a:off x="4557745" y="6019512"/>
            <a:ext cx="3059998" cy="400110"/>
          </a:xfrm>
          <a:prstGeom prst="rect">
            <a:avLst/>
          </a:prstGeom>
          <a:noFill/>
        </p:spPr>
        <p:txBody>
          <a:bodyPr wrap="square" rtlCol="0">
            <a:spAutoFit/>
          </a:bodyPr>
          <a:lstStyle/>
          <a:p>
            <a:pPr algn="ctr"/>
            <a:r>
              <a:rPr lang="fr-FR" sz="2000" b="1" noProof="0" dirty="0">
                <a:latin typeface="Arial" panose="020B0604020202020204" pitchFamily="34" charset="0"/>
                <a:cs typeface="Arial" panose="020B0604020202020204" pitchFamily="34" charset="0"/>
              </a:rPr>
              <a:t>PATHOLOGIQUE</a:t>
            </a:r>
          </a:p>
        </p:txBody>
      </p:sp>
      <p:sp>
        <p:nvSpPr>
          <p:cNvPr id="14" name="TextBox 13">
            <a:extLst>
              <a:ext uri="{FF2B5EF4-FFF2-40B4-BE49-F238E27FC236}">
                <a16:creationId xmlns:a16="http://schemas.microsoft.com/office/drawing/2014/main" id="{9790EAD0-5B5D-674E-015C-E83292D4A9F6}"/>
              </a:ext>
            </a:extLst>
          </p:cNvPr>
          <p:cNvSpPr txBox="1"/>
          <p:nvPr/>
        </p:nvSpPr>
        <p:spPr>
          <a:xfrm>
            <a:off x="4926206" y="4837007"/>
            <a:ext cx="2401694" cy="646331"/>
          </a:xfrm>
          <a:prstGeom prst="rect">
            <a:avLst/>
          </a:prstGeom>
          <a:noFill/>
        </p:spPr>
        <p:txBody>
          <a:bodyPr wrap="square" rtlCol="0">
            <a:spAutoFit/>
          </a:bodyPr>
          <a:lstStyle/>
          <a:p>
            <a:pPr algn="ctr"/>
            <a:r>
              <a:rPr lang="fr-FR" noProof="0" dirty="0">
                <a:latin typeface="Arial" panose="020B0604020202020204" pitchFamily="34" charset="0"/>
                <a:cs typeface="Arial" panose="020B0604020202020204" pitchFamily="34" charset="0"/>
              </a:rPr>
              <a:t>Psychopathologie</a:t>
            </a:r>
          </a:p>
          <a:p>
            <a:pPr algn="ctr"/>
            <a:r>
              <a:rPr lang="fr-FR" noProof="0" dirty="0">
                <a:latin typeface="Arial" panose="020B0604020202020204" pitchFamily="34" charset="0"/>
                <a:cs typeface="Arial" panose="020B0604020202020204" pitchFamily="34" charset="0"/>
              </a:rPr>
              <a:t>Psychologie clinique</a:t>
            </a:r>
          </a:p>
        </p:txBody>
      </p:sp>
      <p:sp>
        <p:nvSpPr>
          <p:cNvPr id="17" name="TextBox 16">
            <a:extLst>
              <a:ext uri="{FF2B5EF4-FFF2-40B4-BE49-F238E27FC236}">
                <a16:creationId xmlns:a16="http://schemas.microsoft.com/office/drawing/2014/main" id="{A5EB48DC-9A93-4930-852C-DC17C704187E}"/>
              </a:ext>
            </a:extLst>
          </p:cNvPr>
          <p:cNvSpPr txBox="1"/>
          <p:nvPr/>
        </p:nvSpPr>
        <p:spPr>
          <a:xfrm>
            <a:off x="2019471" y="2792949"/>
            <a:ext cx="2342980" cy="369332"/>
          </a:xfrm>
          <a:prstGeom prst="rect">
            <a:avLst/>
          </a:prstGeom>
          <a:noFill/>
        </p:spPr>
        <p:txBody>
          <a:bodyPr wrap="square" rtlCol="0">
            <a:spAutoFit/>
          </a:bodyPr>
          <a:lstStyle/>
          <a:p>
            <a:pPr algn="ctr"/>
            <a:r>
              <a:rPr lang="fr-FR" noProof="0" dirty="0">
                <a:latin typeface="Arial" panose="020B0604020202020204" pitchFamily="34" charset="0"/>
                <a:cs typeface="Arial" panose="020B0604020202020204" pitchFamily="34" charset="0"/>
              </a:rPr>
              <a:t>Psychologie sociale</a:t>
            </a:r>
          </a:p>
        </p:txBody>
      </p:sp>
      <p:sp>
        <p:nvSpPr>
          <p:cNvPr id="18" name="TextBox 17">
            <a:extLst>
              <a:ext uri="{FF2B5EF4-FFF2-40B4-BE49-F238E27FC236}">
                <a16:creationId xmlns:a16="http://schemas.microsoft.com/office/drawing/2014/main" id="{A4F8A680-0757-658B-0A1A-F86A017CE2E4}"/>
              </a:ext>
            </a:extLst>
          </p:cNvPr>
          <p:cNvSpPr txBox="1"/>
          <p:nvPr/>
        </p:nvSpPr>
        <p:spPr>
          <a:xfrm>
            <a:off x="7522552" y="4208615"/>
            <a:ext cx="2250098" cy="369332"/>
          </a:xfrm>
          <a:prstGeom prst="rect">
            <a:avLst/>
          </a:prstGeom>
          <a:noFill/>
        </p:spPr>
        <p:txBody>
          <a:bodyPr wrap="square" rtlCol="0">
            <a:spAutoFit/>
          </a:bodyPr>
          <a:lstStyle/>
          <a:p>
            <a:pPr algn="ctr"/>
            <a:r>
              <a:rPr lang="fr-FR" noProof="0" dirty="0">
                <a:latin typeface="Arial" panose="020B0604020202020204" pitchFamily="34" charset="0"/>
                <a:cs typeface="Arial" panose="020B0604020202020204" pitchFamily="34" charset="0"/>
              </a:rPr>
              <a:t>Neuropsychologie</a:t>
            </a:r>
          </a:p>
        </p:txBody>
      </p:sp>
      <p:sp>
        <p:nvSpPr>
          <p:cNvPr id="22" name="TextBox 21">
            <a:extLst>
              <a:ext uri="{FF2B5EF4-FFF2-40B4-BE49-F238E27FC236}">
                <a16:creationId xmlns:a16="http://schemas.microsoft.com/office/drawing/2014/main" id="{9FB63495-213D-28B3-E37D-9ACC6D5DF2EA}"/>
              </a:ext>
            </a:extLst>
          </p:cNvPr>
          <p:cNvSpPr txBox="1"/>
          <p:nvPr/>
        </p:nvSpPr>
        <p:spPr>
          <a:xfrm>
            <a:off x="4607217" y="1037293"/>
            <a:ext cx="2961054" cy="923971"/>
          </a:xfrm>
          <a:prstGeom prst="rect">
            <a:avLst/>
          </a:prstGeom>
          <a:noFill/>
        </p:spPr>
        <p:txBody>
          <a:bodyPr wrap="square" rtlCol="0">
            <a:spAutoFit/>
          </a:bodyPr>
          <a:lstStyle/>
          <a:p>
            <a:pPr algn="ctr">
              <a:lnSpc>
                <a:spcPct val="75000"/>
              </a:lnSpc>
            </a:pPr>
            <a:r>
              <a:rPr lang="fr-FR" b="1" noProof="0" dirty="0">
                <a:solidFill>
                  <a:srgbClr val="00B0F0"/>
                </a:solidFill>
                <a:latin typeface="Arial" panose="020B0604020202020204" pitchFamily="34" charset="0"/>
                <a:cs typeface="Arial" panose="020B0604020202020204" pitchFamily="34" charset="0"/>
              </a:rPr>
              <a:t>Psychologie cognitive</a:t>
            </a:r>
          </a:p>
          <a:p>
            <a:pPr algn="ctr">
              <a:lnSpc>
                <a:spcPct val="75000"/>
              </a:lnSpc>
            </a:pPr>
            <a:r>
              <a:rPr lang="fr-FR" dirty="0">
                <a:latin typeface="Arial" panose="020B0604020202020204" pitchFamily="34" charset="0"/>
                <a:cs typeface="Arial" panose="020B0604020202020204" pitchFamily="34" charset="0"/>
              </a:rPr>
              <a:t>Psychologie générale</a:t>
            </a:r>
          </a:p>
          <a:p>
            <a:pPr algn="ctr">
              <a:lnSpc>
                <a:spcPct val="75000"/>
              </a:lnSpc>
            </a:pPr>
            <a:r>
              <a:rPr lang="fr-FR" noProof="0" dirty="0">
                <a:latin typeface="Arial" panose="020B0604020202020204" pitchFamily="34" charset="0"/>
                <a:cs typeface="Arial" panose="020B0604020202020204" pitchFamily="34" charset="0"/>
              </a:rPr>
              <a:t>Psychologie différentielle</a:t>
            </a:r>
          </a:p>
          <a:p>
            <a:pPr algn="ctr">
              <a:lnSpc>
                <a:spcPct val="75000"/>
              </a:lnSpc>
            </a:pPr>
            <a:r>
              <a:rPr lang="fr-FR" dirty="0">
                <a:latin typeface="Arial" panose="020B0604020202020204" pitchFamily="34" charset="0"/>
                <a:cs typeface="Arial" panose="020B0604020202020204" pitchFamily="34" charset="0"/>
              </a:rPr>
              <a:t>Psychologie expérimentale</a:t>
            </a:r>
            <a:endParaRPr lang="fr-FR" noProof="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B2F8A792-A9FF-0479-816A-283AB748938B}"/>
              </a:ext>
            </a:extLst>
          </p:cNvPr>
          <p:cNvSpPr txBox="1"/>
          <p:nvPr/>
        </p:nvSpPr>
        <p:spPr>
          <a:xfrm>
            <a:off x="1931288" y="2257833"/>
            <a:ext cx="2961054" cy="646331"/>
          </a:xfrm>
          <a:prstGeom prst="rect">
            <a:avLst/>
          </a:prstGeom>
          <a:noFill/>
        </p:spPr>
        <p:txBody>
          <a:bodyPr wrap="square" rtlCol="0">
            <a:spAutoFit/>
          </a:bodyPr>
          <a:lstStyle/>
          <a:p>
            <a:pPr algn="ctr"/>
            <a:r>
              <a:rPr lang="fr-FR" noProof="0" dirty="0">
                <a:latin typeface="Arial" panose="020B0604020202020204" pitchFamily="34" charset="0"/>
                <a:cs typeface="Arial" panose="020B0604020202020204" pitchFamily="34" charset="0"/>
              </a:rPr>
              <a:t>Psychologie du travail</a:t>
            </a:r>
          </a:p>
          <a:p>
            <a:pPr algn="ctr"/>
            <a:r>
              <a:rPr lang="fr-FR" dirty="0">
                <a:latin typeface="Arial" panose="020B0604020202020204" pitchFamily="34" charset="0"/>
                <a:cs typeface="Arial" panose="020B0604020202020204" pitchFamily="34" charset="0"/>
              </a:rPr>
              <a:t>Psychologie industrielle</a:t>
            </a:r>
            <a:endParaRPr lang="fr-FR" noProof="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D372D9AD-AFEB-6186-4AEA-7755E31181D0}"/>
              </a:ext>
            </a:extLst>
          </p:cNvPr>
          <p:cNvSpPr txBox="1"/>
          <p:nvPr/>
        </p:nvSpPr>
        <p:spPr>
          <a:xfrm>
            <a:off x="2604746" y="1950430"/>
            <a:ext cx="2961054" cy="300723"/>
          </a:xfrm>
          <a:prstGeom prst="rect">
            <a:avLst/>
          </a:prstGeom>
          <a:noFill/>
        </p:spPr>
        <p:txBody>
          <a:bodyPr wrap="square" rtlCol="0">
            <a:spAutoFit/>
          </a:bodyPr>
          <a:lstStyle/>
          <a:p>
            <a:pPr algn="ctr">
              <a:lnSpc>
                <a:spcPct val="75000"/>
              </a:lnSpc>
            </a:pPr>
            <a:r>
              <a:rPr lang="fr-FR" noProof="0" dirty="0">
                <a:latin typeface="Arial" panose="020B0604020202020204" pitchFamily="34" charset="0"/>
                <a:cs typeface="Arial" panose="020B0604020202020204" pitchFamily="34" charset="0"/>
              </a:rPr>
              <a:t>Psychologie de l’éducation</a:t>
            </a:r>
          </a:p>
        </p:txBody>
      </p:sp>
      <p:sp>
        <p:nvSpPr>
          <p:cNvPr id="25" name="TextBox 24">
            <a:extLst>
              <a:ext uri="{FF2B5EF4-FFF2-40B4-BE49-F238E27FC236}">
                <a16:creationId xmlns:a16="http://schemas.microsoft.com/office/drawing/2014/main" id="{6C6081D1-B871-EE21-FC96-3526AA05E3E4}"/>
              </a:ext>
            </a:extLst>
          </p:cNvPr>
          <p:cNvSpPr txBox="1"/>
          <p:nvPr/>
        </p:nvSpPr>
        <p:spPr>
          <a:xfrm>
            <a:off x="6702502" y="1986664"/>
            <a:ext cx="2586278" cy="300723"/>
          </a:xfrm>
          <a:prstGeom prst="rect">
            <a:avLst/>
          </a:prstGeom>
          <a:noFill/>
        </p:spPr>
        <p:txBody>
          <a:bodyPr wrap="square" rtlCol="0">
            <a:spAutoFit/>
          </a:bodyPr>
          <a:lstStyle/>
          <a:p>
            <a:pPr algn="ctr">
              <a:lnSpc>
                <a:spcPct val="75000"/>
              </a:lnSpc>
            </a:pPr>
            <a:r>
              <a:rPr lang="fr-FR" noProof="0" dirty="0">
                <a:latin typeface="Arial" panose="020B0604020202020204" pitchFamily="34" charset="0"/>
                <a:cs typeface="Arial" panose="020B0604020202020204" pitchFamily="34" charset="0"/>
              </a:rPr>
              <a:t>Psychologie génétique</a:t>
            </a:r>
          </a:p>
        </p:txBody>
      </p:sp>
      <p:sp>
        <p:nvSpPr>
          <p:cNvPr id="26" name="TextBox 25">
            <a:extLst>
              <a:ext uri="{FF2B5EF4-FFF2-40B4-BE49-F238E27FC236}">
                <a16:creationId xmlns:a16="http://schemas.microsoft.com/office/drawing/2014/main" id="{C80D68BA-0F0C-5EFC-7372-70AFCD8BE884}"/>
              </a:ext>
            </a:extLst>
          </p:cNvPr>
          <p:cNvSpPr txBox="1"/>
          <p:nvPr/>
        </p:nvSpPr>
        <p:spPr>
          <a:xfrm>
            <a:off x="7635769" y="2373725"/>
            <a:ext cx="1515802" cy="300723"/>
          </a:xfrm>
          <a:prstGeom prst="rect">
            <a:avLst/>
          </a:prstGeom>
          <a:noFill/>
        </p:spPr>
        <p:txBody>
          <a:bodyPr wrap="square" rtlCol="0">
            <a:spAutoFit/>
          </a:bodyPr>
          <a:lstStyle/>
          <a:p>
            <a:pPr algn="ctr">
              <a:lnSpc>
                <a:spcPct val="75000"/>
              </a:lnSpc>
            </a:pPr>
            <a:r>
              <a:rPr lang="fr-FR" noProof="0" dirty="0">
                <a:latin typeface="Arial" panose="020B0604020202020204" pitchFamily="34" charset="0"/>
                <a:cs typeface="Arial" panose="020B0604020202020204" pitchFamily="34" charset="0"/>
              </a:rPr>
              <a:t>Ethologie</a:t>
            </a:r>
          </a:p>
        </p:txBody>
      </p:sp>
      <p:sp>
        <p:nvSpPr>
          <p:cNvPr id="27" name="TextBox 26">
            <a:extLst>
              <a:ext uri="{FF2B5EF4-FFF2-40B4-BE49-F238E27FC236}">
                <a16:creationId xmlns:a16="http://schemas.microsoft.com/office/drawing/2014/main" id="{ADC5EA11-A559-A0A2-35E2-BEAB3DD42682}"/>
              </a:ext>
            </a:extLst>
          </p:cNvPr>
          <p:cNvSpPr txBox="1"/>
          <p:nvPr/>
        </p:nvSpPr>
        <p:spPr>
          <a:xfrm>
            <a:off x="7661252" y="2878928"/>
            <a:ext cx="2252368" cy="300723"/>
          </a:xfrm>
          <a:prstGeom prst="rect">
            <a:avLst/>
          </a:prstGeom>
          <a:noFill/>
        </p:spPr>
        <p:txBody>
          <a:bodyPr wrap="square" rtlCol="0">
            <a:spAutoFit/>
          </a:bodyPr>
          <a:lstStyle/>
          <a:p>
            <a:pPr algn="ctr">
              <a:lnSpc>
                <a:spcPct val="75000"/>
              </a:lnSpc>
            </a:pPr>
            <a:r>
              <a:rPr lang="fr-FR" noProof="0" dirty="0">
                <a:latin typeface="Arial" panose="020B0604020202020204" pitchFamily="34" charset="0"/>
                <a:cs typeface="Arial" panose="020B0604020202020204" pitchFamily="34" charset="0"/>
              </a:rPr>
              <a:t>Psychophysiologie</a:t>
            </a:r>
          </a:p>
        </p:txBody>
      </p:sp>
      <p:sp>
        <p:nvSpPr>
          <p:cNvPr id="28" name="TextBox 27">
            <a:extLst>
              <a:ext uri="{FF2B5EF4-FFF2-40B4-BE49-F238E27FC236}">
                <a16:creationId xmlns:a16="http://schemas.microsoft.com/office/drawing/2014/main" id="{696FFD12-AC5F-B368-B00D-B2060EA25E74}"/>
              </a:ext>
            </a:extLst>
          </p:cNvPr>
          <p:cNvSpPr txBox="1"/>
          <p:nvPr/>
        </p:nvSpPr>
        <p:spPr>
          <a:xfrm>
            <a:off x="7300863" y="4000110"/>
            <a:ext cx="2760640" cy="300723"/>
          </a:xfrm>
          <a:prstGeom prst="rect">
            <a:avLst/>
          </a:prstGeom>
          <a:noFill/>
        </p:spPr>
        <p:txBody>
          <a:bodyPr wrap="square" rtlCol="0">
            <a:spAutoFit/>
          </a:bodyPr>
          <a:lstStyle/>
          <a:p>
            <a:pPr algn="ctr">
              <a:lnSpc>
                <a:spcPct val="75000"/>
              </a:lnSpc>
            </a:pPr>
            <a:r>
              <a:rPr lang="fr-FR" noProof="0" dirty="0">
                <a:latin typeface="Arial" panose="020B0604020202020204" pitchFamily="34" charset="0"/>
                <a:cs typeface="Arial" panose="020B0604020202020204" pitchFamily="34" charset="0"/>
              </a:rPr>
              <a:t>Psychopharmacologie</a:t>
            </a:r>
          </a:p>
        </p:txBody>
      </p:sp>
      <p:sp>
        <p:nvSpPr>
          <p:cNvPr id="29" name="TextBox 28">
            <a:extLst>
              <a:ext uri="{FF2B5EF4-FFF2-40B4-BE49-F238E27FC236}">
                <a16:creationId xmlns:a16="http://schemas.microsoft.com/office/drawing/2014/main" id="{D15A9A0B-501A-2318-E6F6-EA5FEC150811}"/>
              </a:ext>
            </a:extLst>
          </p:cNvPr>
          <p:cNvSpPr txBox="1"/>
          <p:nvPr/>
        </p:nvSpPr>
        <p:spPr>
          <a:xfrm>
            <a:off x="7438926" y="4970930"/>
            <a:ext cx="1435102" cy="300723"/>
          </a:xfrm>
          <a:prstGeom prst="rect">
            <a:avLst/>
          </a:prstGeom>
          <a:noFill/>
        </p:spPr>
        <p:txBody>
          <a:bodyPr wrap="square" rtlCol="0">
            <a:spAutoFit/>
          </a:bodyPr>
          <a:lstStyle/>
          <a:p>
            <a:pPr algn="ctr">
              <a:lnSpc>
                <a:spcPct val="75000"/>
              </a:lnSpc>
            </a:pPr>
            <a:r>
              <a:rPr lang="fr-FR" noProof="0" dirty="0">
                <a:latin typeface="Arial" panose="020B0604020202020204" pitchFamily="34" charset="0"/>
                <a:cs typeface="Arial" panose="020B0604020202020204" pitchFamily="34" charset="0"/>
              </a:rPr>
              <a:t>Psychiatrie</a:t>
            </a:r>
          </a:p>
        </p:txBody>
      </p:sp>
      <p:sp>
        <p:nvSpPr>
          <p:cNvPr id="30" name="TextBox 29">
            <a:extLst>
              <a:ext uri="{FF2B5EF4-FFF2-40B4-BE49-F238E27FC236}">
                <a16:creationId xmlns:a16="http://schemas.microsoft.com/office/drawing/2014/main" id="{0A448295-B435-5329-44A9-16D958D450C0}"/>
              </a:ext>
            </a:extLst>
          </p:cNvPr>
          <p:cNvSpPr txBox="1"/>
          <p:nvPr/>
        </p:nvSpPr>
        <p:spPr>
          <a:xfrm>
            <a:off x="5326662" y="5501666"/>
            <a:ext cx="1600782" cy="300723"/>
          </a:xfrm>
          <a:prstGeom prst="rect">
            <a:avLst/>
          </a:prstGeom>
          <a:noFill/>
        </p:spPr>
        <p:txBody>
          <a:bodyPr wrap="square" rtlCol="0">
            <a:spAutoFit/>
          </a:bodyPr>
          <a:lstStyle/>
          <a:p>
            <a:pPr algn="ctr">
              <a:lnSpc>
                <a:spcPct val="75000"/>
              </a:lnSpc>
            </a:pPr>
            <a:r>
              <a:rPr lang="fr-FR" noProof="0" dirty="0">
                <a:latin typeface="Arial" panose="020B0604020202020204" pitchFamily="34" charset="0"/>
                <a:cs typeface="Arial" panose="020B0604020202020204" pitchFamily="34" charset="0"/>
              </a:rPr>
              <a:t>Psychanalyse</a:t>
            </a:r>
          </a:p>
        </p:txBody>
      </p:sp>
      <p:sp>
        <p:nvSpPr>
          <p:cNvPr id="32" name="TextBox 31">
            <a:extLst>
              <a:ext uri="{FF2B5EF4-FFF2-40B4-BE49-F238E27FC236}">
                <a16:creationId xmlns:a16="http://schemas.microsoft.com/office/drawing/2014/main" id="{DC85F800-DED8-E98D-1B4B-75E4D2AB99A2}"/>
              </a:ext>
            </a:extLst>
          </p:cNvPr>
          <p:cNvSpPr txBox="1"/>
          <p:nvPr/>
        </p:nvSpPr>
        <p:spPr>
          <a:xfrm>
            <a:off x="2993121" y="4426170"/>
            <a:ext cx="1826752" cy="300723"/>
          </a:xfrm>
          <a:prstGeom prst="rect">
            <a:avLst/>
          </a:prstGeom>
          <a:noFill/>
        </p:spPr>
        <p:txBody>
          <a:bodyPr wrap="square" rtlCol="0">
            <a:spAutoFit/>
          </a:bodyPr>
          <a:lstStyle/>
          <a:p>
            <a:pPr algn="ctr">
              <a:lnSpc>
                <a:spcPct val="75000"/>
              </a:lnSpc>
            </a:pPr>
            <a:r>
              <a:rPr lang="fr-FR" noProof="0" dirty="0">
                <a:latin typeface="Arial" panose="020B0604020202020204" pitchFamily="34" charset="0"/>
                <a:cs typeface="Arial" panose="020B0604020202020204" pitchFamily="34" charset="0"/>
              </a:rPr>
              <a:t>Antipsychiatrie</a:t>
            </a:r>
          </a:p>
        </p:txBody>
      </p:sp>
      <p:sp>
        <p:nvSpPr>
          <p:cNvPr id="33" name="TextBox 32">
            <a:extLst>
              <a:ext uri="{FF2B5EF4-FFF2-40B4-BE49-F238E27FC236}">
                <a16:creationId xmlns:a16="http://schemas.microsoft.com/office/drawing/2014/main" id="{0F9DA44E-9836-1F28-9379-80D7165D6C7B}"/>
              </a:ext>
            </a:extLst>
          </p:cNvPr>
          <p:cNvSpPr txBox="1"/>
          <p:nvPr/>
        </p:nvSpPr>
        <p:spPr>
          <a:xfrm>
            <a:off x="2729457" y="3817846"/>
            <a:ext cx="1901892" cy="300723"/>
          </a:xfrm>
          <a:prstGeom prst="rect">
            <a:avLst/>
          </a:prstGeom>
          <a:noFill/>
        </p:spPr>
        <p:txBody>
          <a:bodyPr wrap="square" rtlCol="0">
            <a:spAutoFit/>
          </a:bodyPr>
          <a:lstStyle/>
          <a:p>
            <a:pPr algn="ctr">
              <a:lnSpc>
                <a:spcPct val="75000"/>
              </a:lnSpc>
            </a:pPr>
            <a:r>
              <a:rPr lang="fr-FR" noProof="0" dirty="0">
                <a:latin typeface="Arial" panose="020B0604020202020204" pitchFamily="34" charset="0"/>
                <a:cs typeface="Arial" panose="020B0604020202020204" pitchFamily="34" charset="0"/>
              </a:rPr>
              <a:t>Ethnopsychiatrie</a:t>
            </a:r>
          </a:p>
        </p:txBody>
      </p:sp>
    </p:spTree>
    <p:extLst>
      <p:ext uri="{BB962C8B-B14F-4D97-AF65-F5344CB8AC3E}">
        <p14:creationId xmlns:p14="http://schemas.microsoft.com/office/powerpoint/2010/main" val="75823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8" grpId="0"/>
      <p:bldP spid="22" grpId="0"/>
      <p:bldP spid="23" grpId="0"/>
      <p:bldP spid="24" grpId="0"/>
      <p:bldP spid="25" grpId="0"/>
      <p:bldP spid="26" grpId="0"/>
      <p:bldP spid="27" grpId="0"/>
      <p:bldP spid="28" grpId="0"/>
      <p:bldP spid="29" grpId="0"/>
      <p:bldP spid="30" grpId="0"/>
      <p:bldP spid="32" grpId="0"/>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8B1E2-453D-4EE6-A00F-BACFA57DC59B}"/>
              </a:ext>
            </a:extLst>
          </p:cNvPr>
          <p:cNvSpPr>
            <a:spLocks noGrp="1"/>
          </p:cNvSpPr>
          <p:nvPr>
            <p:ph type="title"/>
          </p:nvPr>
        </p:nvSpPr>
        <p:spPr/>
        <p:txBody>
          <a:bodyPr>
            <a:normAutofit/>
          </a:bodyPr>
          <a:lstStyle/>
          <a:p>
            <a:r>
              <a:rPr lang="fr-FR" dirty="0"/>
              <a:t>La méthode expérimentale en psychologie</a:t>
            </a:r>
            <a:endParaRPr lang="en-CA" dirty="0"/>
          </a:p>
        </p:txBody>
      </p:sp>
      <p:sp>
        <p:nvSpPr>
          <p:cNvPr id="3" name="Content Placeholder 2">
            <a:extLst>
              <a:ext uri="{FF2B5EF4-FFF2-40B4-BE49-F238E27FC236}">
                <a16:creationId xmlns:a16="http://schemas.microsoft.com/office/drawing/2014/main" id="{648FE4D8-CAF8-4AB7-800C-2C405EA9B276}"/>
              </a:ext>
            </a:extLst>
          </p:cNvPr>
          <p:cNvSpPr>
            <a:spLocks noGrp="1"/>
          </p:cNvSpPr>
          <p:nvPr>
            <p:ph idx="1"/>
          </p:nvPr>
        </p:nvSpPr>
        <p:spPr>
          <a:xfrm>
            <a:off x="1451579" y="2015732"/>
            <a:ext cx="9603275" cy="4106099"/>
          </a:xfrm>
        </p:spPr>
        <p:txBody>
          <a:bodyPr>
            <a:normAutofit/>
          </a:bodyPr>
          <a:lstStyle/>
          <a:p>
            <a:r>
              <a:rPr lang="fr-FR" b="1" dirty="0"/>
              <a:t>Introspection ?</a:t>
            </a:r>
            <a:r>
              <a:rPr lang="fr-FR" dirty="0"/>
              <a:t> « regarder à l’intérieur de soi »</a:t>
            </a:r>
          </a:p>
          <a:p>
            <a:pPr lvl="1"/>
            <a:r>
              <a:rPr lang="fr-FR" dirty="0"/>
              <a:t>Non : on n’a pas accès directement aux mécanismes, aux représentations et aux processus mentaux</a:t>
            </a:r>
          </a:p>
          <a:p>
            <a:r>
              <a:rPr lang="fr-FR" b="1" dirty="0"/>
              <a:t>Le sens commun ?</a:t>
            </a:r>
            <a:r>
              <a:rPr lang="fr-FR" dirty="0"/>
              <a:t> « ce que nous croyons être vrai »</a:t>
            </a:r>
          </a:p>
          <a:p>
            <a:pPr lvl="1"/>
            <a:r>
              <a:rPr lang="fr-FR" dirty="0"/>
              <a:t>Non plus : de nombreuses croyances sont fausse</a:t>
            </a:r>
          </a:p>
        </p:txBody>
      </p:sp>
      <p:pic>
        <p:nvPicPr>
          <p:cNvPr id="5" name="Picture 4" descr="A person sleeping in bed with a blindfold&#10;&#10;Description automatically generated">
            <a:extLst>
              <a:ext uri="{FF2B5EF4-FFF2-40B4-BE49-F238E27FC236}">
                <a16:creationId xmlns:a16="http://schemas.microsoft.com/office/drawing/2014/main" id="{9CBA144E-D416-6C83-2F8F-10C8644F87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9778" y="4311732"/>
            <a:ext cx="3395023" cy="2546267"/>
          </a:xfrm>
          <a:prstGeom prst="rect">
            <a:avLst/>
          </a:prstGeom>
        </p:spPr>
      </p:pic>
      <p:pic>
        <p:nvPicPr>
          <p:cNvPr id="7" name="Picture 6" descr="A group of people writing on paper&#10;&#10;Description automatically generated">
            <a:extLst>
              <a:ext uri="{FF2B5EF4-FFF2-40B4-BE49-F238E27FC236}">
                <a16:creationId xmlns:a16="http://schemas.microsoft.com/office/drawing/2014/main" id="{C333EC37-3311-809B-DFCC-4E5D3EB208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1421" y="4315421"/>
            <a:ext cx="3860801" cy="2569320"/>
          </a:xfrm>
          <a:prstGeom prst="rect">
            <a:avLst/>
          </a:prstGeom>
        </p:spPr>
      </p:pic>
      <p:sp>
        <p:nvSpPr>
          <p:cNvPr id="8" name="Arrow: Down 7">
            <a:extLst>
              <a:ext uri="{FF2B5EF4-FFF2-40B4-BE49-F238E27FC236}">
                <a16:creationId xmlns:a16="http://schemas.microsoft.com/office/drawing/2014/main" id="{8C7D709D-9082-5F5F-FFC1-5087830D619C}"/>
              </a:ext>
            </a:extLst>
          </p:cNvPr>
          <p:cNvSpPr/>
          <p:nvPr/>
        </p:nvSpPr>
        <p:spPr>
          <a:xfrm rot="16200000">
            <a:off x="5493197" y="4981042"/>
            <a:ext cx="714766" cy="1238077"/>
          </a:xfrm>
          <a:prstGeom prst="downArrow">
            <a:avLst/>
          </a:prstGeom>
          <a:solidFill>
            <a:srgbClr val="00B0F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5459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9D412-8AB4-4FC5-A6B2-CB7758F4568C}"/>
              </a:ext>
            </a:extLst>
          </p:cNvPr>
          <p:cNvSpPr>
            <a:spLocks noGrp="1"/>
          </p:cNvSpPr>
          <p:nvPr>
            <p:ph type="title"/>
          </p:nvPr>
        </p:nvSpPr>
        <p:spPr/>
        <p:txBody>
          <a:bodyPr/>
          <a:lstStyle/>
          <a:p>
            <a:r>
              <a:rPr lang="fr-FR" dirty="0"/>
              <a:t>Observation ou Expérimentation ?</a:t>
            </a:r>
          </a:p>
        </p:txBody>
      </p:sp>
      <p:sp>
        <p:nvSpPr>
          <p:cNvPr id="3" name="Content Placeholder 2">
            <a:extLst>
              <a:ext uri="{FF2B5EF4-FFF2-40B4-BE49-F238E27FC236}">
                <a16:creationId xmlns:a16="http://schemas.microsoft.com/office/drawing/2014/main" id="{79573A9A-4015-4997-95D5-4BC97FC3EECB}"/>
              </a:ext>
            </a:extLst>
          </p:cNvPr>
          <p:cNvSpPr>
            <a:spLocks noGrp="1"/>
          </p:cNvSpPr>
          <p:nvPr>
            <p:ph idx="1"/>
          </p:nvPr>
        </p:nvSpPr>
        <p:spPr>
          <a:xfrm>
            <a:off x="1451579" y="2015732"/>
            <a:ext cx="9603275" cy="4129346"/>
          </a:xfrm>
        </p:spPr>
        <p:txBody>
          <a:bodyPr>
            <a:normAutofit/>
          </a:bodyPr>
          <a:lstStyle/>
          <a:p>
            <a:r>
              <a:rPr lang="fr-FR" dirty="0"/>
              <a:t>Deux grandes méthodes d’études scientifiques…</a:t>
            </a:r>
          </a:p>
          <a:p>
            <a:r>
              <a:rPr lang="fr-FR" b="1" dirty="0"/>
              <a:t>1) L’observation a un but uniquement descriptif :</a:t>
            </a:r>
            <a:endParaRPr lang="fr-FR" dirty="0"/>
          </a:p>
          <a:p>
            <a:pPr lvl="1"/>
            <a:r>
              <a:rPr lang="fr-FR" dirty="0"/>
              <a:t>Le chercheur va observer les comportements en milieu naturel en tentant de décrire le plus objectivement possible</a:t>
            </a:r>
          </a:p>
          <a:p>
            <a:pPr lvl="1"/>
            <a:r>
              <a:rPr lang="fr-FR" b="1" i="1" dirty="0"/>
              <a:t>Mais…</a:t>
            </a:r>
            <a:r>
              <a:rPr lang="fr-FR" dirty="0"/>
              <a:t> c’est une méthode exploratoire</a:t>
            </a:r>
          </a:p>
          <a:p>
            <a:pPr lvl="1"/>
            <a:r>
              <a:rPr lang="fr-FR" dirty="0"/>
              <a:t>Relativement limitée : permet d’établir des corrélations (liens) entre deux phénomènes</a:t>
            </a:r>
          </a:p>
        </p:txBody>
      </p:sp>
    </p:spTree>
    <p:extLst>
      <p:ext uri="{BB962C8B-B14F-4D97-AF65-F5344CB8AC3E}">
        <p14:creationId xmlns:p14="http://schemas.microsoft.com/office/powerpoint/2010/main" val="38622407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3701</TotalTime>
  <Words>8065</Words>
  <Application>Microsoft Office PowerPoint</Application>
  <PresentationFormat>Widescreen</PresentationFormat>
  <Paragraphs>346</Paragraphs>
  <Slides>50</Slides>
  <Notes>49</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50</vt:i4>
      </vt:variant>
    </vt:vector>
  </HeadingPairs>
  <TitlesOfParts>
    <vt:vector size="61" baseType="lpstr">
      <vt:lpstr>Aptos</vt:lpstr>
      <vt:lpstr>Aptos Display</vt:lpstr>
      <vt:lpstr>Arial</vt:lpstr>
      <vt:lpstr>Calibri</vt:lpstr>
      <vt:lpstr>Calibri Light</vt:lpstr>
      <vt:lpstr>Rockwell</vt:lpstr>
      <vt:lpstr>Segoe UI Web (West European)</vt:lpstr>
      <vt:lpstr>Times New Roman</vt:lpstr>
      <vt:lpstr>Office Theme</vt:lpstr>
      <vt:lpstr>Thème Office</vt:lpstr>
      <vt:lpstr>Custom Design</vt:lpstr>
      <vt:lpstr>Perception</vt:lpstr>
      <vt:lpstr>PowerPoint</vt:lpstr>
      <vt:lpstr>PowerPoint</vt:lpstr>
      <vt:lpstr>PowerPoint</vt:lpstr>
      <vt:lpstr>PowerPoint</vt:lpstr>
      <vt:lpstr>La psychologie, c’est quoi ?</vt:lpstr>
      <vt:lpstr>PowerPoint Presentation</vt:lpstr>
      <vt:lpstr>La méthode expérimentale en psychologie</vt:lpstr>
      <vt:lpstr>Observation ou Expérimentation ?</vt:lpstr>
      <vt:lpstr>Corrélation ≠ causalité</vt:lpstr>
      <vt:lpstr>PowerPoint Presentation</vt:lpstr>
      <vt:lpstr>PowerPoint Presentation</vt:lpstr>
      <vt:lpstr>PowerPoint Presentation</vt:lpstr>
      <vt:lpstr>Extrait de : http://passeurdesciences.blog.lemonde.fr/2012/11/21/le-chocolat-engendre-t-il-des-tueurs-en-serie/</vt:lpstr>
      <vt:lpstr>PowerPoint Presentation</vt:lpstr>
      <vt:lpstr>Le problème ?</vt:lpstr>
      <vt:lpstr>La méthode expérimentale</vt:lpstr>
      <vt:lpstr>Les domaines d’étude de la psychologie cognitive</vt:lpstr>
      <vt:lpstr>LA PERCEPTION</vt:lpstr>
      <vt:lpstr>Traitement dirigés par les données sensorielles vs traitement dirigés par les connaissances </vt:lpstr>
      <vt:lpstr>Traitement dirigés par les données sensorielles vs traitement dirigés par les connaissances </vt:lpstr>
      <vt:lpstr>Traitement dirigés par les données sensorielles vs traitement dirigés par les connaissances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D’accord, mais dans la vraie vie ?</vt:lpstr>
      <vt:lpstr>Le rôle des connaissances</vt:lpstr>
      <vt:lpstr>Le rôle des connaissances</vt:lpstr>
      <vt:lpstr>PowerPoint Presentation</vt:lpstr>
      <vt:lpstr>PowerPoint Presentation</vt:lpstr>
      <vt:lpstr>“The Dress”</vt:lpstr>
      <vt:lpstr>Le rôle des connaissances</vt:lpstr>
      <vt:lpstr>Les lois de Gestalt</vt:lpstr>
      <vt:lpstr>La loi de la proximité</vt:lpstr>
      <vt:lpstr>La loi de similitude</vt:lpstr>
      <vt:lpstr>La loi de clôture</vt:lpstr>
      <vt:lpstr>La loi de continuité</vt:lpstr>
      <vt:lpstr>La loi de destin commun</vt:lpstr>
      <vt:lpstr>Lien perception et personnalité ? </vt:lpstr>
      <vt:lpstr>PowerPoint Presentation</vt:lpstr>
      <vt:lpstr>       En Médecine ?</vt:lpstr>
      <vt:lpstr>Tâche DRM</vt:lpstr>
      <vt:lpstr>Tâche DRM</vt:lpstr>
      <vt:lpstr>Tâche DRM</vt:lpstr>
      <vt:lpstr>Tâche DRM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 du cours</dc:title>
  <dc:creator>James Schmidt</dc:creator>
  <cp:lastModifiedBy>James Schmidt</cp:lastModifiedBy>
  <cp:revision>100</cp:revision>
  <dcterms:created xsi:type="dcterms:W3CDTF">2022-09-05T08:06:22Z</dcterms:created>
  <dcterms:modified xsi:type="dcterms:W3CDTF">2025-03-14T08:24:18Z</dcterms:modified>
</cp:coreProperties>
</file>